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70" r:id="rId3"/>
    <p:sldId id="257" r:id="rId4"/>
    <p:sldId id="273" r:id="rId5"/>
    <p:sldId id="258" r:id="rId6"/>
    <p:sldId id="267" r:id="rId7"/>
    <p:sldId id="260" r:id="rId8"/>
    <p:sldId id="261" r:id="rId9"/>
    <p:sldId id="262" r:id="rId10"/>
    <p:sldId id="263" r:id="rId11"/>
    <p:sldId id="264" r:id="rId12"/>
    <p:sldId id="289" r:id="rId13"/>
    <p:sldId id="292" r:id="rId14"/>
    <p:sldId id="271" r:id="rId15"/>
    <p:sldId id="280" r:id="rId16"/>
    <p:sldId id="277" r:id="rId17"/>
    <p:sldId id="283" r:id="rId18"/>
    <p:sldId id="282" r:id="rId19"/>
    <p:sldId id="29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8686" autoAdjust="0"/>
  </p:normalViewPr>
  <p:slideViewPr>
    <p:cSldViewPr snapToGrid="0">
      <p:cViewPr varScale="1">
        <p:scale>
          <a:sx n="71" d="100"/>
          <a:sy n="71" d="100"/>
        </p:scale>
        <p:origin x="185"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0154E8-F67B-4110-BBB7-E39CD603788E}" type="datetimeFigureOut">
              <a:rPr lang="en-US" smtClean="0"/>
              <a:t>6/26/2026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EF99CC-5DE5-402F-997F-DA697D2837D6}" type="slidenum">
              <a:rPr lang="en-US" smtClean="0"/>
              <a:t>‹#›</a:t>
            </a:fld>
            <a:endParaRPr lang="en-US"/>
          </a:p>
        </p:txBody>
      </p:sp>
    </p:spTree>
    <p:extLst>
      <p:ext uri="{BB962C8B-B14F-4D97-AF65-F5344CB8AC3E}">
        <p14:creationId xmlns:p14="http://schemas.microsoft.com/office/powerpoint/2010/main" val="1819860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Decoupling</a:t>
            </a:r>
          </a:p>
        </p:txBody>
      </p:sp>
      <p:sp>
        <p:nvSpPr>
          <p:cNvPr id="4" name="Slide Number Placeholder 3"/>
          <p:cNvSpPr>
            <a:spLocks noGrp="1"/>
          </p:cNvSpPr>
          <p:nvPr>
            <p:ph type="sldNum" sz="quarter" idx="5"/>
          </p:nvPr>
        </p:nvSpPr>
        <p:spPr/>
        <p:txBody>
          <a:bodyPr/>
          <a:lstStyle/>
          <a:p>
            <a:fld id="{01EF99CC-5DE5-402F-997F-DA697D2837D6}" type="slidenum">
              <a:rPr lang="en-US" smtClean="0"/>
              <a:t>3</a:t>
            </a:fld>
            <a:endParaRPr lang="en-US"/>
          </a:p>
        </p:txBody>
      </p:sp>
    </p:spTree>
    <p:extLst>
      <p:ext uri="{BB962C8B-B14F-4D97-AF65-F5344CB8AC3E}">
        <p14:creationId xmlns:p14="http://schemas.microsoft.com/office/powerpoint/2010/main" val="386631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Microsoft invested heavily in (1) Backward compatible APIs for the OS (2) Developer adoption vs. MacOS vertically integrated</a:t>
            </a:r>
          </a:p>
          <a:p>
            <a:r>
              <a:rPr lang="en-US" dirty="0"/>
              <a:t>However, with the iOS introduction, Apple adopted a platform approach and invested heavily in the AppStore enabling developers with rich APIs</a:t>
            </a:r>
          </a:p>
        </p:txBody>
      </p:sp>
      <p:sp>
        <p:nvSpPr>
          <p:cNvPr id="4" name="Slide Number Placeholder 3"/>
          <p:cNvSpPr>
            <a:spLocks noGrp="1"/>
          </p:cNvSpPr>
          <p:nvPr>
            <p:ph type="sldNum" sz="quarter" idx="5"/>
          </p:nvPr>
        </p:nvSpPr>
        <p:spPr/>
        <p:txBody>
          <a:bodyPr/>
          <a:lstStyle/>
          <a:p>
            <a:fld id="{01EF99CC-5DE5-402F-997F-DA697D2837D6}" type="slidenum">
              <a:rPr lang="en-US" smtClean="0"/>
              <a:t>13</a:t>
            </a:fld>
            <a:endParaRPr lang="en-US"/>
          </a:p>
        </p:txBody>
      </p:sp>
    </p:spTree>
    <p:extLst>
      <p:ext uri="{BB962C8B-B14F-4D97-AF65-F5344CB8AC3E}">
        <p14:creationId xmlns:p14="http://schemas.microsoft.com/office/powerpoint/2010/main" val="2270259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D8D8B6-B4B2-40F3-8F13-FD14FAA81870}"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859826-18B2-4D45-B306-E55B335C330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875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D8D8B6-B4B2-40F3-8F13-FD14FAA81870}"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859826-18B2-4D45-B306-E55B335C3301}" type="slidenum">
              <a:rPr lang="en-US" smtClean="0"/>
              <a:t>‹#›</a:t>
            </a:fld>
            <a:endParaRPr lang="en-US"/>
          </a:p>
        </p:txBody>
      </p:sp>
    </p:spTree>
    <p:extLst>
      <p:ext uri="{BB962C8B-B14F-4D97-AF65-F5344CB8AC3E}">
        <p14:creationId xmlns:p14="http://schemas.microsoft.com/office/powerpoint/2010/main" val="3489107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D8D8B6-B4B2-40F3-8F13-FD14FAA81870}"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859826-18B2-4D45-B306-E55B335C3301}" type="slidenum">
              <a:rPr lang="en-US" smtClean="0"/>
              <a:t>‹#›</a:t>
            </a:fld>
            <a:endParaRPr lang="en-US"/>
          </a:p>
        </p:txBody>
      </p:sp>
    </p:spTree>
    <p:extLst>
      <p:ext uri="{BB962C8B-B14F-4D97-AF65-F5344CB8AC3E}">
        <p14:creationId xmlns:p14="http://schemas.microsoft.com/office/powerpoint/2010/main" val="3529373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D8D8B6-B4B2-40F3-8F13-FD14FAA81870}"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859826-18B2-4D45-B306-E55B335C3301}" type="slidenum">
              <a:rPr lang="en-US" smtClean="0"/>
              <a:t>‹#›</a:t>
            </a:fld>
            <a:endParaRPr lang="en-US"/>
          </a:p>
        </p:txBody>
      </p:sp>
    </p:spTree>
    <p:extLst>
      <p:ext uri="{BB962C8B-B14F-4D97-AF65-F5344CB8AC3E}">
        <p14:creationId xmlns:p14="http://schemas.microsoft.com/office/powerpoint/2010/main" val="2081628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D8D8B6-B4B2-40F3-8F13-FD14FAA81870}"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859826-18B2-4D45-B306-E55B335C330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957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D8D8B6-B4B2-40F3-8F13-FD14FAA81870}"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859826-18B2-4D45-B306-E55B335C3301}" type="slidenum">
              <a:rPr lang="en-US" smtClean="0"/>
              <a:t>‹#›</a:t>
            </a:fld>
            <a:endParaRPr lang="en-US"/>
          </a:p>
        </p:txBody>
      </p:sp>
    </p:spTree>
    <p:extLst>
      <p:ext uri="{BB962C8B-B14F-4D97-AF65-F5344CB8AC3E}">
        <p14:creationId xmlns:p14="http://schemas.microsoft.com/office/powerpoint/2010/main" val="1422477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D8D8B6-B4B2-40F3-8F13-FD14FAA81870}" type="datetimeFigureOut">
              <a:rPr lang="en-US" smtClean="0"/>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859826-18B2-4D45-B306-E55B335C3301}" type="slidenum">
              <a:rPr lang="en-US" smtClean="0"/>
              <a:t>‹#›</a:t>
            </a:fld>
            <a:endParaRPr lang="en-US"/>
          </a:p>
        </p:txBody>
      </p:sp>
    </p:spTree>
    <p:extLst>
      <p:ext uri="{BB962C8B-B14F-4D97-AF65-F5344CB8AC3E}">
        <p14:creationId xmlns:p14="http://schemas.microsoft.com/office/powerpoint/2010/main" val="341925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D8D8B6-B4B2-40F3-8F13-FD14FAA81870}" type="datetimeFigureOut">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859826-18B2-4D45-B306-E55B335C3301}" type="slidenum">
              <a:rPr lang="en-US" smtClean="0"/>
              <a:t>‹#›</a:t>
            </a:fld>
            <a:endParaRPr lang="en-US"/>
          </a:p>
        </p:txBody>
      </p:sp>
    </p:spTree>
    <p:extLst>
      <p:ext uri="{BB962C8B-B14F-4D97-AF65-F5344CB8AC3E}">
        <p14:creationId xmlns:p14="http://schemas.microsoft.com/office/powerpoint/2010/main" val="2246832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CD8D8B6-B4B2-40F3-8F13-FD14FAA81870}" type="datetimeFigureOut">
              <a:rPr lang="en-US" smtClean="0"/>
              <a:t>6/26/2026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859826-18B2-4D45-B306-E55B335C3301}" type="slidenum">
              <a:rPr lang="en-US" smtClean="0"/>
              <a:t>‹#›</a:t>
            </a:fld>
            <a:endParaRPr lang="en-US"/>
          </a:p>
        </p:txBody>
      </p:sp>
    </p:spTree>
    <p:extLst>
      <p:ext uri="{BB962C8B-B14F-4D97-AF65-F5344CB8AC3E}">
        <p14:creationId xmlns:p14="http://schemas.microsoft.com/office/powerpoint/2010/main" val="658276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CD8D8B6-B4B2-40F3-8F13-FD14FAA81870}" type="datetimeFigureOut">
              <a:rPr lang="en-US" smtClean="0"/>
              <a:t>6/26/2026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859826-18B2-4D45-B306-E55B335C3301}" type="slidenum">
              <a:rPr lang="en-US" smtClean="0"/>
              <a:t>‹#›</a:t>
            </a:fld>
            <a:endParaRPr lang="en-US"/>
          </a:p>
        </p:txBody>
      </p:sp>
    </p:spTree>
    <p:extLst>
      <p:ext uri="{BB962C8B-B14F-4D97-AF65-F5344CB8AC3E}">
        <p14:creationId xmlns:p14="http://schemas.microsoft.com/office/powerpoint/2010/main" val="1796399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CD8D8B6-B4B2-40F3-8F13-FD14FAA81870}"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859826-18B2-4D45-B306-E55B335C3301}" type="slidenum">
              <a:rPr lang="en-US" smtClean="0"/>
              <a:t>‹#›</a:t>
            </a:fld>
            <a:endParaRPr lang="en-US"/>
          </a:p>
        </p:txBody>
      </p:sp>
    </p:spTree>
    <p:extLst>
      <p:ext uri="{BB962C8B-B14F-4D97-AF65-F5344CB8AC3E}">
        <p14:creationId xmlns:p14="http://schemas.microsoft.com/office/powerpoint/2010/main" val="3177127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CD8D8B6-B4B2-40F3-8F13-FD14FAA81870}" type="datetimeFigureOut">
              <a:rPr lang="en-US" smtClean="0"/>
              <a:t>6/26/2026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859826-18B2-4D45-B306-E55B335C3301}"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12710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apievangelist.com/2012/01/12/the-secret-to-amazons-success-internal-api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E692B-89ED-4A61-A0F5-7F2A66A34593}"/>
              </a:ext>
            </a:extLst>
          </p:cNvPr>
          <p:cNvSpPr>
            <a:spLocks noGrp="1"/>
          </p:cNvSpPr>
          <p:nvPr>
            <p:ph type="ctrTitle"/>
          </p:nvPr>
        </p:nvSpPr>
        <p:spPr/>
        <p:txBody>
          <a:bodyPr/>
          <a:lstStyle/>
          <a:p>
            <a:r>
              <a:rPr lang="en-US" dirty="0"/>
              <a:t>APIs</a:t>
            </a:r>
          </a:p>
        </p:txBody>
      </p:sp>
      <p:sp>
        <p:nvSpPr>
          <p:cNvPr id="3" name="Subtitle 2">
            <a:extLst>
              <a:ext uri="{FF2B5EF4-FFF2-40B4-BE49-F238E27FC236}">
                <a16:creationId xmlns:a16="http://schemas.microsoft.com/office/drawing/2014/main" id="{748CA47F-A9A5-48F0-95E2-FEAE2D51116E}"/>
              </a:ext>
            </a:extLst>
          </p:cNvPr>
          <p:cNvSpPr>
            <a:spLocks noGrp="1"/>
          </p:cNvSpPr>
          <p:nvPr>
            <p:ph type="subTitle" idx="1"/>
          </p:nvPr>
        </p:nvSpPr>
        <p:spPr/>
        <p:txBody>
          <a:bodyPr/>
          <a:lstStyle/>
          <a:p>
            <a:r>
              <a:rPr lang="en-US" dirty="0"/>
              <a:t>Importance &amp; Changes over time</a:t>
            </a:r>
          </a:p>
        </p:txBody>
      </p:sp>
    </p:spTree>
    <p:extLst>
      <p:ext uri="{BB962C8B-B14F-4D97-AF65-F5344CB8AC3E}">
        <p14:creationId xmlns:p14="http://schemas.microsoft.com/office/powerpoint/2010/main" val="1513532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p:txBody>
          <a:bodyPr/>
          <a:lstStyle/>
          <a:p>
            <a:r>
              <a:rPr lang="en-US" dirty="0"/>
              <a:t>SOA: Services Over the Network</a:t>
            </a:r>
          </a:p>
        </p:txBody>
      </p:sp>
      <p:sp>
        <p:nvSpPr>
          <p:cNvPr id="6" name="TextBox 5">
            <a:extLst>
              <a:ext uri="{FF2B5EF4-FFF2-40B4-BE49-F238E27FC236}">
                <a16:creationId xmlns:a16="http://schemas.microsoft.com/office/drawing/2014/main" id="{20EB4AEC-1542-4E59-B891-0B367EB96AC7}"/>
              </a:ext>
            </a:extLst>
          </p:cNvPr>
          <p:cNvSpPr txBox="1"/>
          <p:nvPr/>
        </p:nvSpPr>
        <p:spPr>
          <a:xfrm>
            <a:off x="4572000" y="1828800"/>
            <a:ext cx="6522720" cy="4062651"/>
          </a:xfrm>
          <a:prstGeom prst="rect">
            <a:avLst/>
          </a:prstGeom>
          <a:noFill/>
        </p:spPr>
        <p:txBody>
          <a:bodyPr wrap="square" rtlCol="0">
            <a:spAutoFit/>
          </a:bodyPr>
          <a:lstStyle/>
          <a:p>
            <a:r>
              <a:rPr lang="en-US" sz="2000" dirty="0"/>
              <a:t>1990s</a:t>
            </a:r>
          </a:p>
          <a:p>
            <a:pPr marL="285750" indent="-285750">
              <a:buClr>
                <a:schemeClr val="accent1"/>
              </a:buClr>
              <a:buFont typeface="Arial" panose="020B0604020202020204" pitchFamily="34" charset="0"/>
              <a:buChar char="•"/>
            </a:pPr>
            <a:r>
              <a:rPr lang="en-US" dirty="0"/>
              <a:t>Integration hell</a:t>
            </a:r>
          </a:p>
          <a:p>
            <a:pPr marL="285750" indent="-285750">
              <a:buClr>
                <a:schemeClr val="accent1"/>
              </a:buClr>
              <a:buFont typeface="Arial" panose="020B0604020202020204" pitchFamily="34" charset="0"/>
              <a:buChar char="•"/>
            </a:pPr>
            <a:r>
              <a:rPr lang="en-US" dirty="0"/>
              <a:t>Everything is integrated differently</a:t>
            </a:r>
          </a:p>
          <a:p>
            <a:pPr marL="285750" indent="-285750">
              <a:buClr>
                <a:schemeClr val="accent1"/>
              </a:buClr>
              <a:buFont typeface="Arial" panose="020B0604020202020204" pitchFamily="34" charset="0"/>
              <a:buChar char="•"/>
            </a:pPr>
            <a:r>
              <a:rPr lang="en-US" dirty="0"/>
              <a:t>Maintain them all</a:t>
            </a:r>
          </a:p>
          <a:p>
            <a:endParaRPr lang="en-US" dirty="0"/>
          </a:p>
          <a:p>
            <a:r>
              <a:rPr lang="en-US" sz="2000" dirty="0"/>
              <a:t>Service (early 2000s)</a:t>
            </a:r>
          </a:p>
          <a:p>
            <a:pPr marL="285750" indent="-285750">
              <a:buClr>
                <a:schemeClr val="accent1"/>
              </a:buClr>
              <a:buFont typeface="Arial" panose="020B0604020202020204" pitchFamily="34" charset="0"/>
              <a:buChar char="•"/>
            </a:pPr>
            <a:r>
              <a:rPr lang="en-US" dirty="0"/>
              <a:t>Self-contained</a:t>
            </a:r>
          </a:p>
          <a:p>
            <a:pPr marL="285750" indent="-285750">
              <a:buClr>
                <a:schemeClr val="accent1"/>
              </a:buClr>
              <a:buFont typeface="Arial" panose="020B0604020202020204" pitchFamily="34" charset="0"/>
              <a:buChar char="•"/>
            </a:pPr>
            <a:r>
              <a:rPr lang="en-US" dirty="0"/>
              <a:t>Focused on one thing</a:t>
            </a:r>
          </a:p>
          <a:p>
            <a:pPr marL="285750" indent="-285750">
              <a:buClr>
                <a:schemeClr val="accent1"/>
              </a:buClr>
              <a:buFont typeface="Arial" panose="020B0604020202020204" pitchFamily="34" charset="0"/>
              <a:buChar char="•"/>
            </a:pPr>
            <a:r>
              <a:rPr lang="en-US" dirty="0"/>
              <a:t>Has an interface (WSDL)</a:t>
            </a:r>
          </a:p>
          <a:p>
            <a:pPr marL="285750" indent="-285750">
              <a:buClr>
                <a:schemeClr val="accent1"/>
              </a:buClr>
              <a:buFont typeface="Arial" panose="020B0604020202020204" pitchFamily="34" charset="0"/>
              <a:buChar char="•"/>
            </a:pPr>
            <a:r>
              <a:rPr lang="en-US" dirty="0"/>
              <a:t>Can be used by anybody</a:t>
            </a:r>
          </a:p>
          <a:p>
            <a:pPr marL="285750" indent="-285750">
              <a:buFontTx/>
              <a:buChar char="-"/>
            </a:pPr>
            <a:endParaRPr lang="en-US" dirty="0"/>
          </a:p>
          <a:p>
            <a:r>
              <a:rPr lang="en-US" sz="2000" dirty="0"/>
              <a:t>Developed into ESBs later</a:t>
            </a:r>
          </a:p>
          <a:p>
            <a:pPr marL="285750" indent="-285750">
              <a:buClr>
                <a:schemeClr val="accent1"/>
              </a:buClr>
              <a:buFont typeface="Arial" panose="020B0604020202020204" pitchFamily="34" charset="0"/>
              <a:buChar char="•"/>
            </a:pPr>
            <a:r>
              <a:rPr lang="en-US" dirty="0"/>
              <a:t>Enterprise Service Bus: middleware that orchestrates and routes between services</a:t>
            </a:r>
          </a:p>
        </p:txBody>
      </p:sp>
      <p:grpSp>
        <p:nvGrpSpPr>
          <p:cNvPr id="21" name="Group 20">
            <a:extLst>
              <a:ext uri="{FF2B5EF4-FFF2-40B4-BE49-F238E27FC236}">
                <a16:creationId xmlns:a16="http://schemas.microsoft.com/office/drawing/2014/main" id="{9D47EB55-2F8C-E6E1-C54F-1C312149CF3C}"/>
              </a:ext>
            </a:extLst>
          </p:cNvPr>
          <p:cNvGrpSpPr/>
          <p:nvPr/>
        </p:nvGrpSpPr>
        <p:grpSpPr>
          <a:xfrm>
            <a:off x="1097280" y="1850314"/>
            <a:ext cx="2205318" cy="4402927"/>
            <a:chOff x="1097280" y="1871830"/>
            <a:chExt cx="2205318" cy="4402927"/>
          </a:xfrm>
        </p:grpSpPr>
        <p:sp>
          <p:nvSpPr>
            <p:cNvPr id="22" name="Arrow: Left-Right 21">
              <a:extLst>
                <a:ext uri="{FF2B5EF4-FFF2-40B4-BE49-F238E27FC236}">
                  <a16:creationId xmlns:a16="http://schemas.microsoft.com/office/drawing/2014/main" id="{CB486FD9-92B9-37F9-73F3-CADD54FFDA42}"/>
                </a:ext>
              </a:extLst>
            </p:cNvPr>
            <p:cNvSpPr/>
            <p:nvPr/>
          </p:nvSpPr>
          <p:spPr>
            <a:xfrm rot="5400000">
              <a:off x="1105711" y="3512490"/>
              <a:ext cx="2188457" cy="111245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SOAP/WSDL</a:t>
              </a:r>
            </a:p>
          </p:txBody>
        </p:sp>
        <p:sp>
          <p:nvSpPr>
            <p:cNvPr id="23" name="Rectangle: Rounded Corners 22">
              <a:extLst>
                <a:ext uri="{FF2B5EF4-FFF2-40B4-BE49-F238E27FC236}">
                  <a16:creationId xmlns:a16="http://schemas.microsoft.com/office/drawing/2014/main" id="{C845B658-FE35-F6CE-B4E2-55DBCD10F5C2}"/>
                </a:ext>
              </a:extLst>
            </p:cNvPr>
            <p:cNvSpPr/>
            <p:nvPr/>
          </p:nvSpPr>
          <p:spPr>
            <a:xfrm>
              <a:off x="1359367" y="2013282"/>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Client</a:t>
              </a:r>
            </a:p>
          </p:txBody>
        </p:sp>
        <p:sp>
          <p:nvSpPr>
            <p:cNvPr id="24" name="Rectangle: Rounded Corners 23">
              <a:extLst>
                <a:ext uri="{FF2B5EF4-FFF2-40B4-BE49-F238E27FC236}">
                  <a16:creationId xmlns:a16="http://schemas.microsoft.com/office/drawing/2014/main" id="{CB7D03FE-BF23-F135-40BA-E4811FD9B2B9}"/>
                </a:ext>
              </a:extLst>
            </p:cNvPr>
            <p:cNvSpPr/>
            <p:nvPr/>
          </p:nvSpPr>
          <p:spPr>
            <a:xfrm>
              <a:off x="1359367" y="5184461"/>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Server</a:t>
              </a:r>
            </a:p>
          </p:txBody>
        </p:sp>
        <p:sp>
          <p:nvSpPr>
            <p:cNvPr id="25" name="Rectangle: Rounded Corners 24">
              <a:extLst>
                <a:ext uri="{FF2B5EF4-FFF2-40B4-BE49-F238E27FC236}">
                  <a16:creationId xmlns:a16="http://schemas.microsoft.com/office/drawing/2014/main" id="{73E39C36-B96B-E49F-5D59-BF9F9010C6EE}"/>
                </a:ext>
              </a:extLst>
            </p:cNvPr>
            <p:cNvSpPr/>
            <p:nvPr/>
          </p:nvSpPr>
          <p:spPr>
            <a:xfrm>
              <a:off x="1097280" y="1871830"/>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15EADE20-2801-E617-9B80-6CB92162D2C2}"/>
                </a:ext>
              </a:extLst>
            </p:cNvPr>
            <p:cNvSpPr/>
            <p:nvPr/>
          </p:nvSpPr>
          <p:spPr>
            <a:xfrm>
              <a:off x="1097280" y="5043008"/>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3347042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p:txBody>
          <a:bodyPr/>
          <a:lstStyle/>
          <a:p>
            <a:r>
              <a:rPr lang="en-US" dirty="0"/>
              <a:t>Database interface</a:t>
            </a:r>
          </a:p>
        </p:txBody>
      </p:sp>
      <p:sp>
        <p:nvSpPr>
          <p:cNvPr id="4" name="TextBox 3">
            <a:extLst>
              <a:ext uri="{FF2B5EF4-FFF2-40B4-BE49-F238E27FC236}">
                <a16:creationId xmlns:a16="http://schemas.microsoft.com/office/drawing/2014/main" id="{896FB743-CC00-4D08-8522-FCA9826BD71B}"/>
              </a:ext>
            </a:extLst>
          </p:cNvPr>
          <p:cNvSpPr txBox="1"/>
          <p:nvPr/>
        </p:nvSpPr>
        <p:spPr>
          <a:xfrm>
            <a:off x="4572000" y="1828800"/>
            <a:ext cx="6583680" cy="3693319"/>
          </a:xfrm>
          <a:prstGeom prst="rect">
            <a:avLst/>
          </a:prstGeom>
          <a:noFill/>
        </p:spPr>
        <p:txBody>
          <a:bodyPr wrap="square" rtlCol="0">
            <a:spAutoFit/>
          </a:bodyPr>
          <a:lstStyle/>
          <a:p>
            <a:r>
              <a:rPr lang="en-US" dirty="0"/>
              <a:t>Different DBs </a:t>
            </a:r>
            <a:r>
              <a:rPr lang="en-US" dirty="0">
                <a:sym typeface="Wingdings" panose="05000000000000000000" pitchFamily="2" charset="2"/>
              </a:rPr>
              <a:t> </a:t>
            </a:r>
            <a:r>
              <a:rPr lang="en-US" dirty="0"/>
              <a:t>Different APIs</a:t>
            </a:r>
          </a:p>
          <a:p>
            <a:pPr marL="285750" indent="-285750">
              <a:buClr>
                <a:schemeClr val="accent1"/>
              </a:buClr>
              <a:buFont typeface="Arial" panose="020B0604020202020204" pitchFamily="34" charset="0"/>
              <a:buChar char="•"/>
            </a:pPr>
            <a:r>
              <a:rPr lang="en-US" dirty="0"/>
              <a:t>Oracle, MySQL, Sybase, PostgreSQL, Informix, DB2, </a:t>
            </a:r>
            <a:r>
              <a:rPr lang="en-US" dirty="0" err="1"/>
              <a:t>etc</a:t>
            </a:r>
            <a:endParaRPr lang="en-US" dirty="0"/>
          </a:p>
          <a:p>
            <a:endParaRPr lang="en-US" dirty="0"/>
          </a:p>
          <a:p>
            <a:r>
              <a:rPr lang="en-US" dirty="0"/>
              <a:t>Switched DB? Rewrite DAO layer!</a:t>
            </a:r>
          </a:p>
          <a:p>
            <a:endParaRPr lang="en-US" dirty="0"/>
          </a:p>
          <a:p>
            <a:r>
              <a:rPr lang="en-US" dirty="0"/>
              <a:t>ODBC – open DB connectivity</a:t>
            </a:r>
          </a:p>
          <a:p>
            <a:pPr marL="285750" indent="-285750">
              <a:buClr>
                <a:schemeClr val="accent1"/>
              </a:buClr>
              <a:buFont typeface="Arial" panose="020B0604020202020204" pitchFamily="34" charset="0"/>
              <a:buChar char="•"/>
            </a:pPr>
            <a:r>
              <a:rPr lang="en-US" dirty="0"/>
              <a:t>1992 by Microsoft – first cross-vendor DB abstraction standard</a:t>
            </a:r>
          </a:p>
          <a:p>
            <a:endParaRPr lang="en-US" dirty="0"/>
          </a:p>
          <a:p>
            <a:r>
              <a:rPr lang="en-US" dirty="0"/>
              <a:t>Request </a:t>
            </a:r>
            <a:r>
              <a:rPr lang="en-US" dirty="0">
                <a:sym typeface="Wingdings" panose="05000000000000000000" pitchFamily="2" charset="2"/>
              </a:rPr>
              <a:t></a:t>
            </a:r>
            <a:r>
              <a:rPr lang="en-US" dirty="0"/>
              <a:t> ODBC driver manager</a:t>
            </a:r>
          </a:p>
          <a:p>
            <a:pPr marL="285750" indent="-285750">
              <a:buClr>
                <a:schemeClr val="accent1"/>
              </a:buClr>
              <a:buFont typeface="Arial" panose="020B0604020202020204" pitchFamily="34" charset="0"/>
              <a:buChar char="•"/>
            </a:pPr>
            <a:r>
              <a:rPr lang="en-US" dirty="0"/>
              <a:t>ODBC DM load specific driver</a:t>
            </a:r>
          </a:p>
          <a:p>
            <a:pPr marL="285750" indent="-285750">
              <a:buClr>
                <a:schemeClr val="accent1"/>
              </a:buClr>
              <a:buFont typeface="Arial" panose="020B0604020202020204" pitchFamily="34" charset="0"/>
              <a:buChar char="•"/>
            </a:pPr>
            <a:r>
              <a:rPr lang="en-US" dirty="0"/>
              <a:t>Driver translates ODBC request for a DB-specific engine</a:t>
            </a:r>
          </a:p>
          <a:p>
            <a:pPr marL="285750" indent="-285750">
              <a:buFontTx/>
              <a:buChar char="-"/>
            </a:pPr>
            <a:endParaRPr lang="en-US" dirty="0"/>
          </a:p>
          <a:p>
            <a:r>
              <a:rPr lang="en-US" dirty="0"/>
              <a:t>Focus on queries, not drivers</a:t>
            </a:r>
          </a:p>
        </p:txBody>
      </p:sp>
      <p:grpSp>
        <p:nvGrpSpPr>
          <p:cNvPr id="21" name="Group 20">
            <a:extLst>
              <a:ext uri="{FF2B5EF4-FFF2-40B4-BE49-F238E27FC236}">
                <a16:creationId xmlns:a16="http://schemas.microsoft.com/office/drawing/2014/main" id="{E9D8E620-EE2B-EB4F-D14C-D15429E4C9D1}"/>
              </a:ext>
            </a:extLst>
          </p:cNvPr>
          <p:cNvGrpSpPr/>
          <p:nvPr/>
        </p:nvGrpSpPr>
        <p:grpSpPr>
          <a:xfrm>
            <a:off x="1097280" y="1850314"/>
            <a:ext cx="2205318" cy="4402927"/>
            <a:chOff x="1097280" y="1871830"/>
            <a:chExt cx="2205318" cy="4402927"/>
          </a:xfrm>
        </p:grpSpPr>
        <p:sp>
          <p:nvSpPr>
            <p:cNvPr id="10" name="Arrow: Left-Right 9">
              <a:extLst>
                <a:ext uri="{FF2B5EF4-FFF2-40B4-BE49-F238E27FC236}">
                  <a16:creationId xmlns:a16="http://schemas.microsoft.com/office/drawing/2014/main" id="{B40CC9C2-65CB-41E3-AD1D-1986C921CD45}"/>
                </a:ext>
              </a:extLst>
            </p:cNvPr>
            <p:cNvSpPr/>
            <p:nvPr/>
          </p:nvSpPr>
          <p:spPr>
            <a:xfrm rot="5400000">
              <a:off x="1105711" y="3512490"/>
              <a:ext cx="2188457" cy="111245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DB Abstraction (ODBC)</a:t>
              </a:r>
            </a:p>
          </p:txBody>
        </p:sp>
        <p:sp>
          <p:nvSpPr>
            <p:cNvPr id="16" name="Rectangle: Rounded Corners 15">
              <a:extLst>
                <a:ext uri="{FF2B5EF4-FFF2-40B4-BE49-F238E27FC236}">
                  <a16:creationId xmlns:a16="http://schemas.microsoft.com/office/drawing/2014/main" id="{BC9C6A8C-ED7C-AFBD-D641-CEB9CC48E7F2}"/>
                </a:ext>
              </a:extLst>
            </p:cNvPr>
            <p:cNvSpPr/>
            <p:nvPr/>
          </p:nvSpPr>
          <p:spPr>
            <a:xfrm>
              <a:off x="1359367" y="2013282"/>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Client</a:t>
              </a:r>
            </a:p>
          </p:txBody>
        </p:sp>
        <p:sp>
          <p:nvSpPr>
            <p:cNvPr id="17" name="Rectangle: Rounded Corners 16">
              <a:extLst>
                <a:ext uri="{FF2B5EF4-FFF2-40B4-BE49-F238E27FC236}">
                  <a16:creationId xmlns:a16="http://schemas.microsoft.com/office/drawing/2014/main" id="{C7102BFC-1DEB-AE16-78B7-340285A7345A}"/>
                </a:ext>
              </a:extLst>
            </p:cNvPr>
            <p:cNvSpPr/>
            <p:nvPr/>
          </p:nvSpPr>
          <p:spPr>
            <a:xfrm>
              <a:off x="1359367" y="5184461"/>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DB Host</a:t>
              </a:r>
            </a:p>
          </p:txBody>
        </p:sp>
        <p:sp>
          <p:nvSpPr>
            <p:cNvPr id="19" name="Rectangle: Rounded Corners 18">
              <a:extLst>
                <a:ext uri="{FF2B5EF4-FFF2-40B4-BE49-F238E27FC236}">
                  <a16:creationId xmlns:a16="http://schemas.microsoft.com/office/drawing/2014/main" id="{7084CF35-EA05-F7DF-97F7-690D580248CB}"/>
                </a:ext>
              </a:extLst>
            </p:cNvPr>
            <p:cNvSpPr/>
            <p:nvPr/>
          </p:nvSpPr>
          <p:spPr>
            <a:xfrm>
              <a:off x="1097280" y="1871830"/>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7FB408F6-15AF-1509-F36F-73D8624D223C}"/>
                </a:ext>
              </a:extLst>
            </p:cNvPr>
            <p:cNvSpPr/>
            <p:nvPr/>
          </p:nvSpPr>
          <p:spPr>
            <a:xfrm>
              <a:off x="1097280" y="5043008"/>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986956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p:txBody>
          <a:bodyPr/>
          <a:lstStyle/>
          <a:p>
            <a:r>
              <a:rPr lang="en-US" dirty="0"/>
              <a:t>REST: The Web API Standard</a:t>
            </a:r>
          </a:p>
        </p:txBody>
      </p:sp>
      <p:sp>
        <p:nvSpPr>
          <p:cNvPr id="4" name="TextBox 3">
            <a:extLst>
              <a:ext uri="{FF2B5EF4-FFF2-40B4-BE49-F238E27FC236}">
                <a16:creationId xmlns:a16="http://schemas.microsoft.com/office/drawing/2014/main" id="{3729922E-4B09-4362-9BBE-CAF74B10BB39}"/>
              </a:ext>
            </a:extLst>
          </p:cNvPr>
          <p:cNvSpPr txBox="1"/>
          <p:nvPr/>
        </p:nvSpPr>
        <p:spPr>
          <a:xfrm>
            <a:off x="4572000" y="1828800"/>
            <a:ext cx="6583680" cy="3385542"/>
          </a:xfrm>
          <a:prstGeom prst="rect">
            <a:avLst/>
          </a:prstGeom>
          <a:noFill/>
        </p:spPr>
        <p:txBody>
          <a:bodyPr wrap="square" rtlCol="0">
            <a:spAutoFit/>
          </a:bodyPr>
          <a:lstStyle/>
          <a:p>
            <a:pPr>
              <a:buNone/>
            </a:pPr>
            <a:r>
              <a:rPr lang="en-US" sz="2000" dirty="0">
                <a:solidFill>
                  <a:schemeClr val="dk1"/>
                </a:solidFill>
              </a:rPr>
              <a:t>Representational State Transfer (REST)</a:t>
            </a:r>
          </a:p>
          <a:p>
            <a:pPr marL="514350" indent="-285750">
              <a:buClr>
                <a:schemeClr val="accent1"/>
              </a:buClr>
              <a:buFont typeface="Arial" panose="020B0604020202020204" pitchFamily="34" charset="0"/>
              <a:buChar char="•"/>
            </a:pPr>
            <a:r>
              <a:rPr lang="en-US" dirty="0">
                <a:solidFill>
                  <a:schemeClr val="dk1"/>
                </a:solidFill>
              </a:rPr>
              <a:t>Stateless — each request is self-contained</a:t>
            </a:r>
          </a:p>
          <a:p>
            <a:pPr marL="514350" indent="-285750">
              <a:buClr>
                <a:schemeClr val="accent1"/>
              </a:buClr>
              <a:buFont typeface="Arial" panose="020B0604020202020204" pitchFamily="34" charset="0"/>
              <a:buChar char="•"/>
            </a:pPr>
            <a:r>
              <a:rPr lang="en-US" dirty="0">
                <a:solidFill>
                  <a:schemeClr val="dk1"/>
                </a:solidFill>
              </a:rPr>
              <a:t>Uniform interface — consistent named endpoints</a:t>
            </a:r>
          </a:p>
          <a:p>
            <a:pPr marL="514350" indent="-285750">
              <a:buClr>
                <a:schemeClr val="accent1"/>
              </a:buClr>
              <a:buFont typeface="Arial" panose="020B0604020202020204" pitchFamily="34" charset="0"/>
              <a:buChar char="•"/>
            </a:pPr>
            <a:r>
              <a:rPr lang="en-US" dirty="0">
                <a:solidFill>
                  <a:schemeClr val="dk1"/>
                </a:solidFill>
              </a:rPr>
              <a:t>Client-server — any HTTP client, any backend</a:t>
            </a:r>
          </a:p>
          <a:p>
            <a:pPr>
              <a:buNone/>
            </a:pPr>
            <a:endParaRPr lang="en-US" sz="1600" dirty="0">
              <a:solidFill>
                <a:schemeClr val="dk1"/>
              </a:solidFill>
            </a:endParaRPr>
          </a:p>
          <a:p>
            <a:pPr>
              <a:buNone/>
            </a:pPr>
            <a:r>
              <a:rPr lang="en-US" sz="2000" dirty="0">
                <a:solidFill>
                  <a:schemeClr val="dk1"/>
                </a:solidFill>
              </a:rPr>
              <a:t>HTTP Verbs → CRUD</a:t>
            </a:r>
          </a:p>
          <a:p>
            <a:pPr marL="228600">
              <a:buNone/>
            </a:pPr>
            <a:r>
              <a:rPr lang="en-US" dirty="0">
                <a:solidFill>
                  <a:schemeClr val="dk1"/>
                </a:solidFill>
                <a:latin typeface="Consolas"/>
              </a:rPr>
              <a:t>GET    /resource        → Read</a:t>
            </a:r>
          </a:p>
          <a:p>
            <a:pPr marL="228600">
              <a:buNone/>
            </a:pPr>
            <a:r>
              <a:rPr lang="en-US" dirty="0">
                <a:solidFill>
                  <a:schemeClr val="dk1"/>
                </a:solidFill>
                <a:latin typeface="Consolas"/>
              </a:rPr>
              <a:t>POST   /resource        → Create</a:t>
            </a:r>
          </a:p>
          <a:p>
            <a:pPr marL="228600">
              <a:buNone/>
            </a:pPr>
            <a:r>
              <a:rPr lang="en-US" dirty="0">
                <a:solidFill>
                  <a:schemeClr val="dk1"/>
                </a:solidFill>
                <a:latin typeface="Consolas"/>
              </a:rPr>
              <a:t>PUT    /resource/:id    → Update</a:t>
            </a:r>
          </a:p>
          <a:p>
            <a:pPr marL="228600">
              <a:buNone/>
            </a:pPr>
            <a:r>
              <a:rPr lang="en-US" dirty="0">
                <a:solidFill>
                  <a:schemeClr val="dk1"/>
                </a:solidFill>
                <a:latin typeface="Consolas"/>
              </a:rPr>
              <a:t>DELETE /resource/:id    → Remove</a:t>
            </a:r>
          </a:p>
          <a:p>
            <a:pPr>
              <a:buNone/>
            </a:pPr>
            <a:endParaRPr lang="en-US" sz="1600" dirty="0">
              <a:solidFill>
                <a:schemeClr val="dk1"/>
              </a:solidFill>
            </a:endParaRPr>
          </a:p>
          <a:p>
            <a:pPr>
              <a:buNone/>
            </a:pPr>
            <a:r>
              <a:rPr lang="en-US" dirty="0">
                <a:solidFill>
                  <a:schemeClr val="dk1"/>
                </a:solidFill>
              </a:rPr>
              <a:t>e.g. requesting Book 42 via GET returns its full data record</a:t>
            </a:r>
          </a:p>
        </p:txBody>
      </p:sp>
      <p:grpSp>
        <p:nvGrpSpPr>
          <p:cNvPr id="15" name="Group 14">
            <a:extLst>
              <a:ext uri="{FF2B5EF4-FFF2-40B4-BE49-F238E27FC236}">
                <a16:creationId xmlns:a16="http://schemas.microsoft.com/office/drawing/2014/main" id="{885A2F60-06DE-2D63-D412-D1474ED8FD23}"/>
              </a:ext>
            </a:extLst>
          </p:cNvPr>
          <p:cNvGrpSpPr/>
          <p:nvPr/>
        </p:nvGrpSpPr>
        <p:grpSpPr>
          <a:xfrm>
            <a:off x="1097280" y="1850314"/>
            <a:ext cx="2205318" cy="4402927"/>
            <a:chOff x="1097280" y="1871830"/>
            <a:chExt cx="2205318" cy="4402927"/>
          </a:xfrm>
        </p:grpSpPr>
        <p:sp>
          <p:nvSpPr>
            <p:cNvPr id="16" name="Arrow: Left-Right 15">
              <a:extLst>
                <a:ext uri="{FF2B5EF4-FFF2-40B4-BE49-F238E27FC236}">
                  <a16:creationId xmlns:a16="http://schemas.microsoft.com/office/drawing/2014/main" id="{368E4B91-7070-9A72-DDCE-F2B9ADC6EFB0}"/>
                </a:ext>
              </a:extLst>
            </p:cNvPr>
            <p:cNvSpPr/>
            <p:nvPr/>
          </p:nvSpPr>
          <p:spPr>
            <a:xfrm rot="5400000">
              <a:off x="1105711" y="3512490"/>
              <a:ext cx="2188457" cy="111245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HTTP POST/GET</a:t>
              </a:r>
            </a:p>
          </p:txBody>
        </p:sp>
        <p:sp>
          <p:nvSpPr>
            <p:cNvPr id="17" name="Rectangle: Rounded Corners 16">
              <a:extLst>
                <a:ext uri="{FF2B5EF4-FFF2-40B4-BE49-F238E27FC236}">
                  <a16:creationId xmlns:a16="http://schemas.microsoft.com/office/drawing/2014/main" id="{C662E858-F4F9-FED1-4247-7115D1ACEDD3}"/>
                </a:ext>
              </a:extLst>
            </p:cNvPr>
            <p:cNvSpPr/>
            <p:nvPr/>
          </p:nvSpPr>
          <p:spPr>
            <a:xfrm>
              <a:off x="1359367" y="2013282"/>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Browser</a:t>
              </a:r>
            </a:p>
          </p:txBody>
        </p:sp>
        <p:sp>
          <p:nvSpPr>
            <p:cNvPr id="18" name="Rectangle: Rounded Corners 17">
              <a:extLst>
                <a:ext uri="{FF2B5EF4-FFF2-40B4-BE49-F238E27FC236}">
                  <a16:creationId xmlns:a16="http://schemas.microsoft.com/office/drawing/2014/main" id="{CA4A744C-5F90-F111-D446-3CB3B50DF8A1}"/>
                </a:ext>
              </a:extLst>
            </p:cNvPr>
            <p:cNvSpPr/>
            <p:nvPr/>
          </p:nvSpPr>
          <p:spPr>
            <a:xfrm>
              <a:off x="1359367" y="5184461"/>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Web Server</a:t>
              </a:r>
            </a:p>
          </p:txBody>
        </p:sp>
        <p:sp>
          <p:nvSpPr>
            <p:cNvPr id="19" name="Rectangle: Rounded Corners 18">
              <a:extLst>
                <a:ext uri="{FF2B5EF4-FFF2-40B4-BE49-F238E27FC236}">
                  <a16:creationId xmlns:a16="http://schemas.microsoft.com/office/drawing/2014/main" id="{A9648BBE-F383-FE98-4961-7C056B082B60}"/>
                </a:ext>
              </a:extLst>
            </p:cNvPr>
            <p:cNvSpPr/>
            <p:nvPr/>
          </p:nvSpPr>
          <p:spPr>
            <a:xfrm>
              <a:off x="1097280" y="1871830"/>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AB04ED82-B594-315E-B5EC-D9F7C36C9642}"/>
                </a:ext>
              </a:extLst>
            </p:cNvPr>
            <p:cNvSpPr/>
            <p:nvPr/>
          </p:nvSpPr>
          <p:spPr>
            <a:xfrm>
              <a:off x="1097280" y="5043008"/>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2631326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9D9FA-548F-499C-AA2F-B591B987C4AB}"/>
              </a:ext>
            </a:extLst>
          </p:cNvPr>
          <p:cNvSpPr>
            <a:spLocks noGrp="1"/>
          </p:cNvSpPr>
          <p:nvPr>
            <p:ph type="title"/>
          </p:nvPr>
        </p:nvSpPr>
        <p:spPr/>
        <p:txBody>
          <a:bodyPr/>
          <a:lstStyle/>
          <a:p>
            <a:r>
              <a:rPr lang="en-US" dirty="0"/>
              <a:t>The importance of APIs</a:t>
            </a:r>
          </a:p>
        </p:txBody>
      </p:sp>
      <p:sp>
        <p:nvSpPr>
          <p:cNvPr id="3" name="Content Placeholder 2">
            <a:extLst>
              <a:ext uri="{FF2B5EF4-FFF2-40B4-BE49-F238E27FC236}">
                <a16:creationId xmlns:a16="http://schemas.microsoft.com/office/drawing/2014/main" id="{3BB778C1-C23E-46A2-82C1-13CA454B41EA}"/>
              </a:ext>
            </a:extLst>
          </p:cNvPr>
          <p:cNvSpPr>
            <a:spLocks noGrp="1"/>
          </p:cNvSpPr>
          <p:nvPr>
            <p:ph sz="half" idx="1"/>
          </p:nvPr>
        </p:nvSpPr>
        <p:spPr>
          <a:xfrm>
            <a:off x="1224390" y="1835776"/>
            <a:ext cx="4697695" cy="4545441"/>
          </a:xfrm>
        </p:spPr>
        <p:txBody>
          <a:bodyPr>
            <a:normAutofit fontScale="70000" lnSpcReduction="20000"/>
          </a:bodyPr>
          <a:lstStyle/>
          <a:p>
            <a:r>
              <a:rPr lang="en-US" sz="2900" dirty="0"/>
              <a:t>Microsoft</a:t>
            </a:r>
          </a:p>
          <a:p>
            <a:pPr lvl="1">
              <a:buFont typeface="Arial" panose="020B0604020202020204" pitchFamily="34" charset="0"/>
              <a:buChar char="•"/>
            </a:pPr>
            <a:r>
              <a:rPr lang="en-US" sz="2600" dirty="0"/>
              <a:t>Backward-compatible APIs</a:t>
            </a:r>
          </a:p>
          <a:p>
            <a:pPr lvl="1">
              <a:buFont typeface="Arial" panose="020B0604020202020204" pitchFamily="34" charset="0"/>
              <a:buChar char="•"/>
            </a:pPr>
            <a:r>
              <a:rPr lang="en-US" sz="2600" dirty="0"/>
              <a:t>Standard &amp; well-documented</a:t>
            </a:r>
          </a:p>
          <a:p>
            <a:pPr lvl="1">
              <a:buFont typeface="Arial" panose="020B0604020202020204" pitchFamily="34" charset="0"/>
              <a:buChar char="•"/>
            </a:pPr>
            <a:r>
              <a:rPr lang="en-US" sz="2600" dirty="0"/>
              <a:t>Devs can rely and build software</a:t>
            </a:r>
          </a:p>
          <a:p>
            <a:pPr marL="521208" lvl="1">
              <a:buNone/>
            </a:pPr>
            <a:r>
              <a:rPr lang="en-US" sz="2600" dirty="0"/>
              <a:t>→ Built an ecosystem</a:t>
            </a:r>
          </a:p>
          <a:p>
            <a:r>
              <a:rPr lang="en-US" sz="2900" dirty="0"/>
              <a:t>Apple</a:t>
            </a:r>
          </a:p>
          <a:p>
            <a:pPr lvl="1">
              <a:buFont typeface="Arial" panose="020B0604020202020204" pitchFamily="34" charset="0"/>
              <a:buChar char="•"/>
            </a:pPr>
            <a:r>
              <a:rPr lang="en-US" sz="2600" dirty="0"/>
              <a:t>Vertical integration</a:t>
            </a:r>
          </a:p>
          <a:p>
            <a:pPr lvl="1">
              <a:buFont typeface="Arial" panose="020B0604020202020204" pitchFamily="34" charset="0"/>
              <a:buChar char="•"/>
            </a:pPr>
            <a:r>
              <a:rPr lang="en-US" sz="2600" dirty="0"/>
              <a:t>Built most apps</a:t>
            </a:r>
          </a:p>
          <a:p>
            <a:pPr marL="521208" lvl="1">
              <a:buNone/>
            </a:pPr>
            <a:r>
              <a:rPr lang="en-US" sz="2600" dirty="0"/>
              <a:t>→ Built beautiful software</a:t>
            </a:r>
          </a:p>
          <a:p>
            <a:pPr>
              <a:spcBef>
                <a:spcPts val="400"/>
              </a:spcBef>
              <a:buNone/>
            </a:pPr>
            <a:endParaRPr lang="en-US" sz="3200" b="1" dirty="0"/>
          </a:p>
          <a:p>
            <a:pPr>
              <a:spcBef>
                <a:spcPts val="400"/>
              </a:spcBef>
              <a:buNone/>
            </a:pPr>
            <a:r>
              <a:rPr lang="en-US" sz="3200" dirty="0"/>
              <a:t>→ Microsoft won</a:t>
            </a:r>
          </a:p>
          <a:p>
            <a:pPr>
              <a:spcBef>
                <a:spcPts val="400"/>
              </a:spcBef>
              <a:buNone/>
            </a:pPr>
            <a:endParaRPr lang="en-US" sz="3200" dirty="0"/>
          </a:p>
          <a:p>
            <a:pPr>
              <a:spcBef>
                <a:spcPts val="300"/>
              </a:spcBef>
              <a:buNone/>
            </a:pPr>
            <a:r>
              <a:rPr lang="en-US" sz="2900" dirty="0"/>
              <a:t>iOS – paradigm shift (platform) → success</a:t>
            </a:r>
          </a:p>
          <a:p>
            <a:pPr marL="398463" indent="-227013">
              <a:spcBef>
                <a:spcPts val="300"/>
              </a:spcBef>
              <a:buFont typeface="Arial" panose="020B0604020202020204" pitchFamily="34" charset="0"/>
              <a:buChar char="•"/>
            </a:pPr>
            <a:r>
              <a:rPr lang="en-US" sz="2600" dirty="0"/>
              <a:t>Invested heavily in the AppStore enabling </a:t>
            </a:r>
            <a:r>
              <a:rPr lang="en-US" sz="2600" dirty="0" err="1"/>
              <a:t>devs</a:t>
            </a:r>
            <a:r>
              <a:rPr lang="en-US" sz="2600" dirty="0"/>
              <a:t> with rich APIs</a:t>
            </a:r>
          </a:p>
        </p:txBody>
      </p:sp>
      <p:sp>
        <p:nvSpPr>
          <p:cNvPr id="4" name="Content Placeholder 3">
            <a:extLst>
              <a:ext uri="{FF2B5EF4-FFF2-40B4-BE49-F238E27FC236}">
                <a16:creationId xmlns:a16="http://schemas.microsoft.com/office/drawing/2014/main" id="{42B45D29-10B7-4724-BE80-939626F39F1C}"/>
              </a:ext>
            </a:extLst>
          </p:cNvPr>
          <p:cNvSpPr>
            <a:spLocks noGrp="1"/>
          </p:cNvSpPr>
          <p:nvPr>
            <p:ph sz="half" idx="2"/>
          </p:nvPr>
        </p:nvSpPr>
        <p:spPr>
          <a:xfrm>
            <a:off x="6164298" y="2235886"/>
            <a:ext cx="4991382" cy="3737339"/>
          </a:xfrm>
        </p:spPr>
        <p:txBody>
          <a:bodyPr>
            <a:normAutofit fontScale="70000" lnSpcReduction="20000"/>
          </a:bodyPr>
          <a:lstStyle/>
          <a:p>
            <a:pPr fontAlgn="base"/>
            <a:r>
              <a:rPr lang="en-US" dirty="0"/>
              <a:t>All teams will henceforth expose their data and functionality through service interfaces. </a:t>
            </a:r>
          </a:p>
          <a:p>
            <a:pPr fontAlgn="base"/>
            <a:r>
              <a:rPr lang="en-US" dirty="0"/>
              <a:t>Teams must communicate with each other through these interfaces. </a:t>
            </a:r>
          </a:p>
          <a:p>
            <a:pPr fontAlgn="base"/>
            <a:r>
              <a:rPr lang="en-US" dirty="0"/>
              <a:t>There will be no other form of inter-process communication allowed: no direct linking, no direct reads of another team’s data store, no shared-memory model, no back-doors whatsoever. The only communication allowed is via service interface calls over the network. </a:t>
            </a:r>
          </a:p>
          <a:p>
            <a:pPr fontAlgn="base"/>
            <a:r>
              <a:rPr lang="en-US" dirty="0"/>
              <a:t>It doesn’t matter what technology they use. </a:t>
            </a:r>
          </a:p>
          <a:p>
            <a:pPr fontAlgn="base"/>
            <a:r>
              <a:rPr lang="en-US" dirty="0"/>
              <a:t>All service interfaces, without exception, must be designed from the ground up to be externalizable. That is to say, the team must plan and design to be able to expose the interface to developers in the outside world. No exceptions. </a:t>
            </a:r>
          </a:p>
          <a:p>
            <a:pPr fontAlgn="base"/>
            <a:r>
              <a:rPr lang="en-US" sz="1200" dirty="0"/>
              <a:t>“</a:t>
            </a:r>
            <a:r>
              <a:rPr lang="en-US" i="1" dirty="0"/>
              <a:t>Anyone who doesn’t do this will be fired.  Thank you; have a nice day!”</a:t>
            </a:r>
          </a:p>
          <a:p>
            <a:pPr fontAlgn="base"/>
            <a:r>
              <a:rPr lang="en-US" i="1" dirty="0"/>
              <a:t>— Jeff Bezos, internal Amazon email, 2002</a:t>
            </a:r>
          </a:p>
        </p:txBody>
      </p:sp>
      <p:sp>
        <p:nvSpPr>
          <p:cNvPr id="5" name="TextBox 4">
            <a:extLst>
              <a:ext uri="{FF2B5EF4-FFF2-40B4-BE49-F238E27FC236}">
                <a16:creationId xmlns:a16="http://schemas.microsoft.com/office/drawing/2014/main" id="{2FB6A593-6285-4145-869A-B5496B827E0F}"/>
              </a:ext>
            </a:extLst>
          </p:cNvPr>
          <p:cNvSpPr txBox="1"/>
          <p:nvPr/>
        </p:nvSpPr>
        <p:spPr>
          <a:xfrm>
            <a:off x="6164298" y="1835776"/>
            <a:ext cx="4281377" cy="400110"/>
          </a:xfrm>
          <a:prstGeom prst="rect">
            <a:avLst/>
          </a:prstGeom>
          <a:noFill/>
        </p:spPr>
        <p:txBody>
          <a:bodyPr wrap="square" rtlCol="0">
            <a:spAutoFit/>
          </a:bodyPr>
          <a:lstStyle/>
          <a:p>
            <a:r>
              <a:rPr lang="en-US" sz="2000" dirty="0"/>
              <a:t>Amazon, early 2000s</a:t>
            </a:r>
          </a:p>
        </p:txBody>
      </p:sp>
    </p:spTree>
    <p:extLst>
      <p:ext uri="{BB962C8B-B14F-4D97-AF65-F5344CB8AC3E}">
        <p14:creationId xmlns:p14="http://schemas.microsoft.com/office/powerpoint/2010/main" val="1202673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4182A29-1C92-409F-ACD1-CEAE31D77039}"/>
              </a:ext>
            </a:extLst>
          </p:cNvPr>
          <p:cNvSpPr>
            <a:spLocks noGrp="1"/>
          </p:cNvSpPr>
          <p:nvPr>
            <p:ph type="title"/>
          </p:nvPr>
        </p:nvSpPr>
        <p:spPr/>
        <p:txBody>
          <a:bodyPr/>
          <a:lstStyle/>
          <a:p>
            <a:r>
              <a:rPr lang="en-US" dirty="0"/>
              <a:t>API fundamentals</a:t>
            </a:r>
          </a:p>
        </p:txBody>
      </p:sp>
      <p:sp>
        <p:nvSpPr>
          <p:cNvPr id="6" name="Content Placeholder 5">
            <a:extLst>
              <a:ext uri="{FF2B5EF4-FFF2-40B4-BE49-F238E27FC236}">
                <a16:creationId xmlns:a16="http://schemas.microsoft.com/office/drawing/2014/main" id="{9F66CFF8-02AB-4DF6-9270-75B8478ADC14}"/>
              </a:ext>
            </a:extLst>
          </p:cNvPr>
          <p:cNvSpPr>
            <a:spLocks noGrp="1"/>
          </p:cNvSpPr>
          <p:nvPr>
            <p:ph idx="1"/>
          </p:nvPr>
        </p:nvSpPr>
        <p:spPr/>
        <p:txBody>
          <a:bodyPr/>
          <a:lstStyle/>
          <a:p>
            <a:pPr fontAlgn="base"/>
            <a:r>
              <a:rPr lang="en-US" dirty="0"/>
              <a:t>Some of the lessons Amazon (and everyone else) learned along the way: </a:t>
            </a:r>
          </a:p>
          <a:p>
            <a:pPr fontAlgn="base"/>
            <a:r>
              <a:rPr lang="en-US" b="1" dirty="0"/>
              <a:t>Support</a:t>
            </a:r>
            <a:r>
              <a:rPr lang="en-US" dirty="0"/>
              <a:t> – Support for your teams' interface becomes critical </a:t>
            </a:r>
          </a:p>
          <a:p>
            <a:pPr fontAlgn="base"/>
            <a:r>
              <a:rPr lang="en-US" b="1" dirty="0"/>
              <a:t>Security</a:t>
            </a:r>
            <a:r>
              <a:rPr lang="en-US" dirty="0"/>
              <a:t> – Every team's interface becomes a potential DOS attacker requiring service levels, quotas and throttling </a:t>
            </a:r>
          </a:p>
          <a:p>
            <a:pPr fontAlgn="base"/>
            <a:r>
              <a:rPr lang="en-US" b="1" dirty="0"/>
              <a:t>Monitoring / QA</a:t>
            </a:r>
            <a:r>
              <a:rPr lang="en-US" dirty="0"/>
              <a:t> – Monitoring and QA are interconnected, you will need smart tools not just for telling if something is up and running, but actually delivering the expected results </a:t>
            </a:r>
          </a:p>
          <a:p>
            <a:pPr fontAlgn="base"/>
            <a:r>
              <a:rPr lang="en-US" b="1" dirty="0"/>
              <a:t>Discovery</a:t>
            </a:r>
            <a:r>
              <a:rPr lang="en-US" dirty="0"/>
              <a:t> – Service discovery becomes important.  You will need to know what APIs there are, if they are available, and where to find them. </a:t>
            </a:r>
          </a:p>
          <a:p>
            <a:pPr fontAlgn="base"/>
            <a:r>
              <a:rPr lang="en-US" b="1" dirty="0"/>
              <a:t>Testing</a:t>
            </a:r>
            <a:r>
              <a:rPr lang="en-US" dirty="0"/>
              <a:t>  – Sandbox and debugging is essential for all APIs</a:t>
            </a:r>
          </a:p>
          <a:p>
            <a:pPr fontAlgn="base"/>
            <a:r>
              <a:rPr lang="en-US" b="1" dirty="0"/>
              <a:t>Versioning</a:t>
            </a:r>
            <a:r>
              <a:rPr lang="en-US" dirty="0"/>
              <a:t> – APIs must evolve without breaking existing callers</a:t>
            </a:r>
          </a:p>
          <a:p>
            <a:endParaRPr lang="en-US" dirty="0"/>
          </a:p>
        </p:txBody>
      </p:sp>
      <p:sp>
        <p:nvSpPr>
          <p:cNvPr id="7" name="Rectangle 6">
            <a:extLst>
              <a:ext uri="{FF2B5EF4-FFF2-40B4-BE49-F238E27FC236}">
                <a16:creationId xmlns:a16="http://schemas.microsoft.com/office/drawing/2014/main" id="{7476E239-BB9D-4000-8C98-16A51DEDB7F6}"/>
              </a:ext>
            </a:extLst>
          </p:cNvPr>
          <p:cNvSpPr/>
          <p:nvPr/>
        </p:nvSpPr>
        <p:spPr>
          <a:xfrm>
            <a:off x="1097280" y="5869094"/>
            <a:ext cx="10690683" cy="369332"/>
          </a:xfrm>
          <a:prstGeom prst="rect">
            <a:avLst/>
          </a:prstGeom>
        </p:spPr>
        <p:txBody>
          <a:bodyPr wrap="square">
            <a:spAutoFit/>
          </a:bodyPr>
          <a:lstStyle/>
          <a:p>
            <a:r>
              <a:rPr lang="en-US" dirty="0">
                <a:hlinkClick r:id="rId2"/>
              </a:rPr>
              <a:t>http://apievangelist.com/2012/01/12/the-secret-to-amazons-success-internal-apis/</a:t>
            </a:r>
            <a:endParaRPr lang="en-US" dirty="0"/>
          </a:p>
        </p:txBody>
      </p:sp>
    </p:spTree>
    <p:extLst>
      <p:ext uri="{BB962C8B-B14F-4D97-AF65-F5344CB8AC3E}">
        <p14:creationId xmlns:p14="http://schemas.microsoft.com/office/powerpoint/2010/main" val="633350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AED12-4330-39C2-B9FF-A33981BE69A9}"/>
              </a:ext>
            </a:extLst>
          </p:cNvPr>
          <p:cNvSpPr>
            <a:spLocks noGrp="1"/>
          </p:cNvSpPr>
          <p:nvPr>
            <p:ph type="title"/>
          </p:nvPr>
        </p:nvSpPr>
        <p:spPr/>
        <p:txBody>
          <a:bodyPr/>
          <a:lstStyle/>
          <a:p>
            <a:r>
              <a:rPr lang="en-US" dirty="0"/>
              <a:t>Appendix</a:t>
            </a:r>
          </a:p>
        </p:txBody>
      </p:sp>
      <p:sp>
        <p:nvSpPr>
          <p:cNvPr id="3" name="Text Placeholder 2">
            <a:extLst>
              <a:ext uri="{FF2B5EF4-FFF2-40B4-BE49-F238E27FC236}">
                <a16:creationId xmlns:a16="http://schemas.microsoft.com/office/drawing/2014/main" id="{44590CC9-8385-CF2E-B88E-9DFE916A2CA2}"/>
              </a:ext>
            </a:extLst>
          </p:cNvPr>
          <p:cNvSpPr>
            <a:spLocks noGrp="1"/>
          </p:cNvSpPr>
          <p:nvPr>
            <p:ph type="body" idx="1"/>
          </p:nvPr>
        </p:nvSpPr>
        <p:spPr/>
        <p:txBody>
          <a:bodyPr/>
          <a:lstStyle/>
          <a:p>
            <a:r>
              <a:rPr lang="en-US" dirty="0"/>
              <a:t>Reference material — WSDL example, Message Queues, X11 API</a:t>
            </a:r>
          </a:p>
        </p:txBody>
      </p:sp>
    </p:spTree>
    <p:extLst>
      <p:ext uri="{BB962C8B-B14F-4D97-AF65-F5344CB8AC3E}">
        <p14:creationId xmlns:p14="http://schemas.microsoft.com/office/powerpoint/2010/main" val="3560727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20"/>
          <p:cNvSpPr>
            <a:spLocks noGrp="1"/>
          </p:cNvSpPr>
          <p:nvPr/>
        </p:nvSpPr>
        <p:spPr>
          <a:xfrm>
            <a:off x="1226818" y="253999"/>
            <a:ext cx="9923781" cy="1477085"/>
          </a:xfrm>
          <a:prstGeom prst="rect">
            <a:avLst/>
          </a:prstGeom>
          <a:noFill/>
          <a:ln>
            <a:noFill/>
          </a:ln>
        </p:spPr>
        <p:txBody>
          <a:bodyPr lIns="0" tIns="0" rIns="0" bIns="0" anchor="b"/>
          <a:lstStyle/>
          <a:p>
            <a:pPr>
              <a:spcBef>
                <a:spcPts val="0"/>
              </a:spcBef>
              <a:spcAft>
                <a:spcPts val="0"/>
              </a:spcAft>
              <a:buNone/>
            </a:pPr>
            <a:r>
              <a:rPr lang="en-US" sz="4800" dirty="0">
                <a:solidFill>
                  <a:srgbClr val="3F3A33"/>
                </a:solidFill>
                <a:latin typeface="+mj-lt"/>
              </a:rPr>
              <a:t>WSDL – The Formal SOAP Contract</a:t>
            </a:r>
          </a:p>
        </p:txBody>
      </p:sp>
      <p:sp>
        <p:nvSpPr>
          <p:cNvPr id="22" name="Shape22"/>
          <p:cNvSpPr>
            <a:spLocks noGrp="1"/>
          </p:cNvSpPr>
          <p:nvPr/>
        </p:nvSpPr>
        <p:spPr>
          <a:xfrm>
            <a:off x="1226819" y="1850315"/>
            <a:ext cx="4324127" cy="4319196"/>
          </a:xfrm>
          <a:prstGeom prst="rect">
            <a:avLst/>
          </a:prstGeom>
          <a:solidFill>
            <a:srgbClr val="1E1E1E"/>
          </a:solidFill>
          <a:ln>
            <a:noFill/>
          </a:ln>
        </p:spPr>
        <p:txBody>
          <a:bodyPr lIns="101600" tIns="101600" rIns="101600" bIns="101600" anchor="t"/>
          <a:lstStyle/>
          <a:p>
            <a:pPr>
              <a:lnSpc>
                <a:spcPts val="1150"/>
              </a:lnSpc>
              <a:spcBef>
                <a:spcPts val="0"/>
              </a:spcBef>
              <a:spcAft>
                <a:spcPts val="0"/>
              </a:spcAft>
              <a:buNone/>
            </a:pPr>
            <a:r>
              <a:rPr lang="en-US" sz="1000" dirty="0">
                <a:solidFill>
                  <a:srgbClr val="E48312"/>
                </a:solidFill>
                <a:latin typeface="Consolas"/>
              </a:rPr>
              <a:t>&lt;definitions name="HelloService" ...&gt;</a:t>
            </a:r>
            <a:endParaRPr lang="en-US" sz="1000" dirty="0">
              <a:solidFill>
                <a:srgbClr val="BBBBBB"/>
              </a:solidFill>
              <a:latin typeface="Consolas"/>
            </a:endParaRPr>
          </a:p>
          <a:p>
            <a:pPr>
              <a:lnSpc>
                <a:spcPts val="1150"/>
              </a:lnSpc>
              <a:spcBef>
                <a:spcPts val="0"/>
              </a:spcBef>
              <a:spcAft>
                <a:spcPts val="0"/>
              </a:spcAft>
              <a:buNone/>
            </a:pPr>
            <a:r>
              <a:rPr lang="en-US" sz="1000" dirty="0">
                <a:solidFill>
                  <a:srgbClr val="E48312"/>
                </a:solidFill>
                <a:latin typeface="Consolas"/>
              </a:rPr>
              <a:t>  &lt;message name="SayHelloRequest"&gt;</a:t>
            </a:r>
          </a:p>
          <a:p>
            <a:pPr>
              <a:lnSpc>
                <a:spcPts val="1150"/>
              </a:lnSpc>
              <a:spcBef>
                <a:spcPts val="0"/>
              </a:spcBef>
              <a:spcAft>
                <a:spcPts val="0"/>
              </a:spcAft>
              <a:buNone/>
            </a:pPr>
            <a:r>
              <a:rPr lang="en-US" sz="1000" dirty="0">
                <a:solidFill>
                  <a:srgbClr val="BBBBBB"/>
                </a:solidFill>
                <a:latin typeface="Consolas"/>
              </a:rPr>
              <a:t>    &lt;part name="firstName" type="xsd:string"/&gt;</a:t>
            </a:r>
          </a:p>
          <a:p>
            <a:pPr>
              <a:lnSpc>
                <a:spcPts val="1150"/>
              </a:lnSpc>
              <a:spcBef>
                <a:spcPts val="0"/>
              </a:spcBef>
              <a:spcAft>
                <a:spcPts val="0"/>
              </a:spcAft>
              <a:buNone/>
            </a:pPr>
            <a:r>
              <a:rPr lang="en-US" sz="1000" dirty="0">
                <a:solidFill>
                  <a:srgbClr val="BBBBBB"/>
                </a:solidFill>
                <a:latin typeface="Consolas"/>
              </a:rPr>
              <a:t>  &lt;/message&gt;</a:t>
            </a:r>
          </a:p>
          <a:p>
            <a:pPr>
              <a:lnSpc>
                <a:spcPts val="1150"/>
              </a:lnSpc>
              <a:spcBef>
                <a:spcPts val="0"/>
              </a:spcBef>
              <a:spcAft>
                <a:spcPts val="0"/>
              </a:spcAft>
              <a:buNone/>
            </a:pPr>
            <a:r>
              <a:rPr lang="en-US" sz="1000" dirty="0">
                <a:solidFill>
                  <a:srgbClr val="E48312"/>
                </a:solidFill>
                <a:latin typeface="Consolas"/>
              </a:rPr>
              <a:t>  &lt;message name="SayHelloResponse"&gt;</a:t>
            </a:r>
          </a:p>
          <a:p>
            <a:pPr>
              <a:lnSpc>
                <a:spcPts val="1150"/>
              </a:lnSpc>
              <a:spcBef>
                <a:spcPts val="0"/>
              </a:spcBef>
              <a:spcAft>
                <a:spcPts val="0"/>
              </a:spcAft>
              <a:buNone/>
            </a:pPr>
            <a:r>
              <a:rPr lang="en-US" sz="1000" dirty="0">
                <a:solidFill>
                  <a:srgbClr val="BBBBBB"/>
                </a:solidFill>
                <a:latin typeface="Consolas"/>
              </a:rPr>
              <a:t>    &lt;part name="greeting" type="xsd:string"/&gt;</a:t>
            </a:r>
          </a:p>
          <a:p>
            <a:pPr>
              <a:lnSpc>
                <a:spcPts val="1150"/>
              </a:lnSpc>
              <a:spcBef>
                <a:spcPts val="0"/>
              </a:spcBef>
              <a:spcAft>
                <a:spcPts val="0"/>
              </a:spcAft>
              <a:buNone/>
            </a:pPr>
            <a:r>
              <a:rPr lang="en-US" sz="1000" dirty="0">
                <a:solidFill>
                  <a:srgbClr val="BBBBBB"/>
                </a:solidFill>
                <a:latin typeface="Consolas"/>
              </a:rPr>
              <a:t>  &lt;/message&gt;</a:t>
            </a:r>
          </a:p>
          <a:p>
            <a:pPr>
              <a:lnSpc>
                <a:spcPts val="1150"/>
              </a:lnSpc>
              <a:spcBef>
                <a:spcPts val="0"/>
              </a:spcBef>
              <a:spcAft>
                <a:spcPts val="0"/>
              </a:spcAft>
              <a:buNone/>
            </a:pPr>
            <a:r>
              <a:rPr lang="en-US" sz="1000" dirty="0">
                <a:solidFill>
                  <a:srgbClr val="BBBBBB"/>
                </a:solidFill>
                <a:latin typeface="Consolas"/>
              </a:rPr>
              <a:t> </a:t>
            </a:r>
          </a:p>
          <a:p>
            <a:pPr>
              <a:lnSpc>
                <a:spcPts val="1150"/>
              </a:lnSpc>
              <a:spcBef>
                <a:spcPts val="0"/>
              </a:spcBef>
              <a:spcAft>
                <a:spcPts val="0"/>
              </a:spcAft>
              <a:buNone/>
            </a:pPr>
            <a:r>
              <a:rPr lang="en-US" sz="1000" dirty="0">
                <a:solidFill>
                  <a:srgbClr val="E48312"/>
                </a:solidFill>
                <a:latin typeface="Consolas"/>
              </a:rPr>
              <a:t>  &lt;portType name="Hello_PortType"&gt;</a:t>
            </a:r>
          </a:p>
          <a:p>
            <a:pPr>
              <a:lnSpc>
                <a:spcPts val="1150"/>
              </a:lnSpc>
              <a:spcBef>
                <a:spcPts val="0"/>
              </a:spcBef>
              <a:spcAft>
                <a:spcPts val="0"/>
              </a:spcAft>
              <a:buNone/>
            </a:pPr>
            <a:r>
              <a:rPr lang="en-US" sz="1000" dirty="0">
                <a:solidFill>
                  <a:srgbClr val="BBBBBB"/>
                </a:solidFill>
                <a:latin typeface="Consolas"/>
              </a:rPr>
              <a:t>    &lt;operation name="sayHello"&gt;</a:t>
            </a:r>
          </a:p>
          <a:p>
            <a:pPr>
              <a:lnSpc>
                <a:spcPts val="1150"/>
              </a:lnSpc>
              <a:spcBef>
                <a:spcPts val="0"/>
              </a:spcBef>
              <a:spcAft>
                <a:spcPts val="0"/>
              </a:spcAft>
              <a:buNone/>
            </a:pPr>
            <a:r>
              <a:rPr lang="en-US" sz="1000" dirty="0">
                <a:solidFill>
                  <a:srgbClr val="BBBBBB"/>
                </a:solidFill>
                <a:latin typeface="Consolas"/>
              </a:rPr>
              <a:t>      &lt;input  message="SayHelloRequest"/&gt;</a:t>
            </a:r>
          </a:p>
          <a:p>
            <a:pPr>
              <a:lnSpc>
                <a:spcPts val="1150"/>
              </a:lnSpc>
              <a:spcBef>
                <a:spcPts val="0"/>
              </a:spcBef>
              <a:spcAft>
                <a:spcPts val="0"/>
              </a:spcAft>
              <a:buNone/>
            </a:pPr>
            <a:r>
              <a:rPr lang="en-US" sz="1000" dirty="0">
                <a:solidFill>
                  <a:srgbClr val="BBBBBB"/>
                </a:solidFill>
                <a:latin typeface="Consolas"/>
              </a:rPr>
              <a:t>      &lt;output message="SayHelloResponse"/&gt;</a:t>
            </a:r>
          </a:p>
          <a:p>
            <a:pPr>
              <a:lnSpc>
                <a:spcPts val="1150"/>
              </a:lnSpc>
              <a:spcBef>
                <a:spcPts val="0"/>
              </a:spcBef>
              <a:spcAft>
                <a:spcPts val="0"/>
              </a:spcAft>
              <a:buNone/>
            </a:pPr>
            <a:r>
              <a:rPr lang="en-US" sz="1000" dirty="0">
                <a:solidFill>
                  <a:srgbClr val="BBBBBB"/>
                </a:solidFill>
                <a:latin typeface="Consolas"/>
              </a:rPr>
              <a:t>    &lt;/operation&gt;</a:t>
            </a:r>
          </a:p>
          <a:p>
            <a:pPr>
              <a:lnSpc>
                <a:spcPts val="1150"/>
              </a:lnSpc>
              <a:spcBef>
                <a:spcPts val="0"/>
              </a:spcBef>
              <a:spcAft>
                <a:spcPts val="0"/>
              </a:spcAft>
              <a:buNone/>
            </a:pPr>
            <a:r>
              <a:rPr lang="en-US" sz="1000" dirty="0">
                <a:solidFill>
                  <a:srgbClr val="BBBBBB"/>
                </a:solidFill>
                <a:latin typeface="Consolas"/>
              </a:rPr>
              <a:t>  &lt;/portType&gt;</a:t>
            </a:r>
          </a:p>
          <a:p>
            <a:pPr>
              <a:lnSpc>
                <a:spcPts val="1150"/>
              </a:lnSpc>
              <a:spcBef>
                <a:spcPts val="0"/>
              </a:spcBef>
              <a:spcAft>
                <a:spcPts val="0"/>
              </a:spcAft>
              <a:buNone/>
            </a:pPr>
            <a:r>
              <a:rPr lang="en-US" sz="1000" dirty="0">
                <a:solidFill>
                  <a:srgbClr val="BBBBBB"/>
                </a:solidFill>
                <a:latin typeface="Consolas"/>
              </a:rPr>
              <a:t> </a:t>
            </a:r>
          </a:p>
          <a:p>
            <a:pPr>
              <a:lnSpc>
                <a:spcPts val="1150"/>
              </a:lnSpc>
              <a:spcBef>
                <a:spcPts val="0"/>
              </a:spcBef>
              <a:spcAft>
                <a:spcPts val="0"/>
              </a:spcAft>
              <a:buNone/>
            </a:pPr>
            <a:r>
              <a:rPr lang="en-US" sz="1000" dirty="0">
                <a:solidFill>
                  <a:srgbClr val="E48312"/>
                </a:solidFill>
                <a:latin typeface="Consolas"/>
              </a:rPr>
              <a:t>  &lt;binding name="Hello_Binding" type="..."&gt;</a:t>
            </a:r>
          </a:p>
          <a:p>
            <a:pPr>
              <a:lnSpc>
                <a:spcPts val="1150"/>
              </a:lnSpc>
              <a:spcBef>
                <a:spcPts val="0"/>
              </a:spcBef>
              <a:spcAft>
                <a:spcPts val="0"/>
              </a:spcAft>
              <a:buNone/>
            </a:pPr>
            <a:r>
              <a:rPr lang="en-US" sz="1000" dirty="0">
                <a:solidFill>
                  <a:srgbClr val="BBBBBB"/>
                </a:solidFill>
                <a:latin typeface="Consolas"/>
              </a:rPr>
              <a:t>    &lt;soap:binding style="rpc"</a:t>
            </a:r>
          </a:p>
          <a:p>
            <a:pPr>
              <a:lnSpc>
                <a:spcPts val="1150"/>
              </a:lnSpc>
              <a:spcBef>
                <a:spcPts val="0"/>
              </a:spcBef>
              <a:spcAft>
                <a:spcPts val="0"/>
              </a:spcAft>
              <a:buNone/>
            </a:pPr>
            <a:r>
              <a:rPr lang="en-US" sz="1000" dirty="0">
                <a:solidFill>
                  <a:srgbClr val="BBBBBB"/>
                </a:solidFill>
                <a:latin typeface="Consolas"/>
              </a:rPr>
              <a:t>      transport="...soap/http"/&gt;</a:t>
            </a:r>
          </a:p>
          <a:p>
            <a:pPr>
              <a:lnSpc>
                <a:spcPts val="1150"/>
              </a:lnSpc>
              <a:spcBef>
                <a:spcPts val="0"/>
              </a:spcBef>
              <a:spcAft>
                <a:spcPts val="0"/>
              </a:spcAft>
              <a:buNone/>
            </a:pPr>
            <a:r>
              <a:rPr lang="en-US" sz="1000" dirty="0">
                <a:solidFill>
                  <a:srgbClr val="BBBBBB"/>
                </a:solidFill>
                <a:latin typeface="Consolas"/>
              </a:rPr>
              <a:t>    &lt;operation name="sayHello"&gt; ... &lt;/operation&gt;</a:t>
            </a:r>
          </a:p>
          <a:p>
            <a:pPr>
              <a:lnSpc>
                <a:spcPts val="1150"/>
              </a:lnSpc>
              <a:spcBef>
                <a:spcPts val="0"/>
              </a:spcBef>
              <a:spcAft>
                <a:spcPts val="0"/>
              </a:spcAft>
              <a:buNone/>
            </a:pPr>
            <a:r>
              <a:rPr lang="en-US" sz="1000" dirty="0">
                <a:solidFill>
                  <a:srgbClr val="BBBBBB"/>
                </a:solidFill>
                <a:latin typeface="Consolas"/>
              </a:rPr>
              <a:t>  &lt;/binding&gt;</a:t>
            </a:r>
          </a:p>
          <a:p>
            <a:pPr>
              <a:lnSpc>
                <a:spcPts val="1150"/>
              </a:lnSpc>
              <a:spcBef>
                <a:spcPts val="0"/>
              </a:spcBef>
              <a:spcAft>
                <a:spcPts val="0"/>
              </a:spcAft>
              <a:buNone/>
            </a:pPr>
            <a:r>
              <a:rPr lang="en-US" sz="1000" dirty="0">
                <a:solidFill>
                  <a:srgbClr val="BBBBBB"/>
                </a:solidFill>
                <a:latin typeface="Consolas"/>
              </a:rPr>
              <a:t> </a:t>
            </a:r>
          </a:p>
          <a:p>
            <a:pPr>
              <a:lnSpc>
                <a:spcPts val="1150"/>
              </a:lnSpc>
              <a:spcBef>
                <a:spcPts val="0"/>
              </a:spcBef>
              <a:spcAft>
                <a:spcPts val="0"/>
              </a:spcAft>
              <a:buNone/>
            </a:pPr>
            <a:r>
              <a:rPr lang="en-US" sz="1000" dirty="0">
                <a:solidFill>
                  <a:srgbClr val="E48312"/>
                </a:solidFill>
                <a:latin typeface="Consolas"/>
              </a:rPr>
              <a:t>  &lt;service name="Hello_Service"&gt;</a:t>
            </a:r>
          </a:p>
          <a:p>
            <a:pPr>
              <a:lnSpc>
                <a:spcPts val="1150"/>
              </a:lnSpc>
              <a:spcBef>
                <a:spcPts val="0"/>
              </a:spcBef>
              <a:spcAft>
                <a:spcPts val="0"/>
              </a:spcAft>
              <a:buNone/>
            </a:pPr>
            <a:r>
              <a:rPr lang="en-US" sz="1000" dirty="0">
                <a:solidFill>
                  <a:srgbClr val="BBBBBB"/>
                </a:solidFill>
                <a:latin typeface="Consolas"/>
              </a:rPr>
              <a:t>    &lt;port binding="Hello_Binding" name="Hello_Port"&gt;</a:t>
            </a:r>
          </a:p>
          <a:p>
            <a:pPr>
              <a:lnSpc>
                <a:spcPts val="1150"/>
              </a:lnSpc>
              <a:spcBef>
                <a:spcPts val="0"/>
              </a:spcBef>
              <a:spcAft>
                <a:spcPts val="0"/>
              </a:spcAft>
              <a:buNone/>
            </a:pPr>
            <a:r>
              <a:rPr lang="en-US" sz="1000" dirty="0">
                <a:solidFill>
                  <a:srgbClr val="BBBBBB"/>
                </a:solidFill>
                <a:latin typeface="Consolas"/>
              </a:rPr>
              <a:t>      &lt;soap:address location=".../SayHello/"/&gt;</a:t>
            </a:r>
          </a:p>
          <a:p>
            <a:pPr>
              <a:lnSpc>
                <a:spcPts val="1150"/>
              </a:lnSpc>
              <a:spcBef>
                <a:spcPts val="0"/>
              </a:spcBef>
              <a:spcAft>
                <a:spcPts val="0"/>
              </a:spcAft>
              <a:buNone/>
            </a:pPr>
            <a:r>
              <a:rPr lang="en-US" sz="1000" dirty="0">
                <a:solidFill>
                  <a:srgbClr val="BBBBBB"/>
                </a:solidFill>
                <a:latin typeface="Consolas"/>
              </a:rPr>
              <a:t>    &lt;/port&gt;</a:t>
            </a:r>
          </a:p>
          <a:p>
            <a:pPr>
              <a:lnSpc>
                <a:spcPts val="1150"/>
              </a:lnSpc>
              <a:spcBef>
                <a:spcPts val="0"/>
              </a:spcBef>
              <a:spcAft>
                <a:spcPts val="0"/>
              </a:spcAft>
              <a:buNone/>
            </a:pPr>
            <a:r>
              <a:rPr lang="en-US" sz="1000" dirty="0">
                <a:solidFill>
                  <a:srgbClr val="BBBBBB"/>
                </a:solidFill>
                <a:latin typeface="Consolas"/>
              </a:rPr>
              <a:t>  &lt;/service&gt;</a:t>
            </a:r>
          </a:p>
          <a:p>
            <a:pPr>
              <a:lnSpc>
                <a:spcPts val="1150"/>
              </a:lnSpc>
              <a:spcBef>
                <a:spcPts val="0"/>
              </a:spcBef>
              <a:spcAft>
                <a:spcPts val="0"/>
              </a:spcAft>
              <a:buNone/>
            </a:pPr>
            <a:r>
              <a:rPr lang="en-US" sz="1000" dirty="0">
                <a:solidFill>
                  <a:srgbClr val="E48312"/>
                </a:solidFill>
                <a:latin typeface="Consolas"/>
              </a:rPr>
              <a:t>&lt;/definitions&gt;</a:t>
            </a:r>
          </a:p>
        </p:txBody>
      </p:sp>
      <p:sp>
        <p:nvSpPr>
          <p:cNvPr id="23" name="Shape23"/>
          <p:cNvSpPr>
            <a:spLocks noGrp="1"/>
          </p:cNvSpPr>
          <p:nvPr/>
        </p:nvSpPr>
        <p:spPr>
          <a:xfrm>
            <a:off x="6836783" y="1850315"/>
            <a:ext cx="4267200" cy="1041400"/>
          </a:xfrm>
          <a:prstGeom prst="rect">
            <a:avLst/>
          </a:prstGeom>
          <a:solidFill>
            <a:srgbClr val="FEF8F0"/>
          </a:solidFill>
          <a:ln>
            <a:noFill/>
          </a:ln>
        </p:spPr>
        <p:txBody>
          <a:bodyPr lIns="101600" tIns="101600" rIns="101600" bIns="101600" anchor="t"/>
          <a:lstStyle/>
          <a:p>
            <a:pPr>
              <a:spcBef>
                <a:spcPts val="0"/>
              </a:spcBef>
              <a:spcAft>
                <a:spcPts val="100"/>
              </a:spcAft>
              <a:buNone/>
            </a:pPr>
            <a:r>
              <a:rPr lang="en-US" sz="1400" b="1" dirty="0">
                <a:solidFill>
                  <a:srgbClr val="E48312"/>
                </a:solidFill>
                <a:latin typeface="Consolas"/>
              </a:rPr>
              <a:t>&lt;message&gt;</a:t>
            </a:r>
          </a:p>
          <a:p>
            <a:pPr>
              <a:spcBef>
                <a:spcPts val="0"/>
              </a:spcBef>
              <a:spcAft>
                <a:spcPts val="0"/>
              </a:spcAft>
              <a:buNone/>
            </a:pPr>
            <a:r>
              <a:rPr lang="en-US" sz="1300" dirty="0">
                <a:solidFill>
                  <a:srgbClr val="3F3A33"/>
                </a:solidFill>
              </a:rPr>
              <a:t>Input &amp; output data types</a:t>
            </a:r>
          </a:p>
          <a:p>
            <a:pPr>
              <a:spcBef>
                <a:spcPts val="0"/>
              </a:spcBef>
              <a:spcAft>
                <a:spcPts val="0"/>
              </a:spcAft>
              <a:buNone/>
            </a:pPr>
            <a:r>
              <a:rPr lang="en-US" sz="1300" dirty="0">
                <a:solidFill>
                  <a:srgbClr val="3F3A33"/>
                </a:solidFill>
              </a:rPr>
              <a:t>What goes in and what comes back</a:t>
            </a:r>
          </a:p>
        </p:txBody>
      </p:sp>
      <p:sp>
        <p:nvSpPr>
          <p:cNvPr id="24" name="Shape24"/>
          <p:cNvSpPr>
            <a:spLocks noGrp="1"/>
          </p:cNvSpPr>
          <p:nvPr/>
        </p:nvSpPr>
        <p:spPr>
          <a:xfrm>
            <a:off x="6836783" y="1850315"/>
            <a:ext cx="38100" cy="1041400"/>
          </a:xfrm>
          <a:prstGeom prst="rect">
            <a:avLst/>
          </a:prstGeom>
          <a:solidFill>
            <a:srgbClr val="E48312"/>
          </a:solidFill>
          <a:ln>
            <a:noFill/>
          </a:ln>
        </p:spPr>
        <p:txBody>
          <a:bodyPr lIns="0" tIns="0" rIns="0" bIns="0" anchor="ctr"/>
          <a:lstStyle/>
          <a:p>
            <a:endParaRPr lang="en-US" dirty="0"/>
          </a:p>
        </p:txBody>
      </p:sp>
      <p:sp>
        <p:nvSpPr>
          <p:cNvPr id="25" name="Shape25"/>
          <p:cNvSpPr>
            <a:spLocks noGrp="1"/>
          </p:cNvSpPr>
          <p:nvPr/>
        </p:nvSpPr>
        <p:spPr>
          <a:xfrm>
            <a:off x="6836783" y="2942515"/>
            <a:ext cx="4267200" cy="1041400"/>
          </a:xfrm>
          <a:prstGeom prst="rect">
            <a:avLst/>
          </a:prstGeom>
          <a:solidFill>
            <a:srgbClr val="FEF8F0"/>
          </a:solidFill>
          <a:ln>
            <a:noFill/>
          </a:ln>
        </p:spPr>
        <p:txBody>
          <a:bodyPr lIns="101600" tIns="101600" rIns="101600" bIns="101600" anchor="t"/>
          <a:lstStyle/>
          <a:p>
            <a:pPr>
              <a:spcBef>
                <a:spcPts val="0"/>
              </a:spcBef>
              <a:spcAft>
                <a:spcPts val="100"/>
              </a:spcAft>
              <a:buNone/>
            </a:pPr>
            <a:r>
              <a:rPr lang="en-US" sz="1400" b="1" dirty="0">
                <a:solidFill>
                  <a:srgbClr val="E48312"/>
                </a:solidFill>
                <a:latin typeface="Consolas"/>
              </a:rPr>
              <a:t>&lt;portType&gt;</a:t>
            </a:r>
          </a:p>
          <a:p>
            <a:pPr>
              <a:spcBef>
                <a:spcPts val="0"/>
              </a:spcBef>
              <a:spcAft>
                <a:spcPts val="0"/>
              </a:spcAft>
              <a:buNone/>
            </a:pPr>
            <a:r>
              <a:rPr lang="en-US" sz="1300" dirty="0">
                <a:solidFill>
                  <a:srgbClr val="3F3A33"/>
                </a:solidFill>
              </a:rPr>
              <a:t>Available operations</a:t>
            </a:r>
          </a:p>
          <a:p>
            <a:pPr>
              <a:spcBef>
                <a:spcPts val="0"/>
              </a:spcBef>
              <a:spcAft>
                <a:spcPts val="0"/>
              </a:spcAft>
              <a:buNone/>
            </a:pPr>
            <a:r>
              <a:rPr lang="en-US" sz="1300" dirty="0">
                <a:solidFill>
                  <a:srgbClr val="3F3A33"/>
                </a:solidFill>
              </a:rPr>
              <a:t>The formal API contract → callable methods</a:t>
            </a:r>
          </a:p>
        </p:txBody>
      </p:sp>
      <p:sp>
        <p:nvSpPr>
          <p:cNvPr id="26" name="Shape26"/>
          <p:cNvSpPr>
            <a:spLocks noGrp="1"/>
          </p:cNvSpPr>
          <p:nvPr/>
        </p:nvSpPr>
        <p:spPr>
          <a:xfrm>
            <a:off x="6836783" y="2942515"/>
            <a:ext cx="38100" cy="1041400"/>
          </a:xfrm>
          <a:prstGeom prst="rect">
            <a:avLst/>
          </a:prstGeom>
          <a:solidFill>
            <a:srgbClr val="E48312"/>
          </a:solidFill>
          <a:ln>
            <a:noFill/>
          </a:ln>
        </p:spPr>
        <p:txBody>
          <a:bodyPr lIns="0" tIns="0" rIns="0" bIns="0" anchor="ctr"/>
          <a:lstStyle/>
          <a:p>
            <a:endParaRPr lang="en-US" dirty="0"/>
          </a:p>
        </p:txBody>
      </p:sp>
      <p:sp>
        <p:nvSpPr>
          <p:cNvPr id="27" name="Shape27"/>
          <p:cNvSpPr>
            <a:spLocks noGrp="1"/>
          </p:cNvSpPr>
          <p:nvPr/>
        </p:nvSpPr>
        <p:spPr>
          <a:xfrm>
            <a:off x="6836783" y="4034715"/>
            <a:ext cx="4267200" cy="1041400"/>
          </a:xfrm>
          <a:prstGeom prst="rect">
            <a:avLst/>
          </a:prstGeom>
          <a:solidFill>
            <a:srgbClr val="FEF8F0"/>
          </a:solidFill>
          <a:ln>
            <a:noFill/>
          </a:ln>
        </p:spPr>
        <p:txBody>
          <a:bodyPr lIns="101600" tIns="101600" rIns="101600" bIns="101600" anchor="t"/>
          <a:lstStyle/>
          <a:p>
            <a:pPr>
              <a:spcBef>
                <a:spcPts val="0"/>
              </a:spcBef>
              <a:spcAft>
                <a:spcPts val="100"/>
              </a:spcAft>
              <a:buNone/>
            </a:pPr>
            <a:r>
              <a:rPr lang="en-US" sz="1400" b="1" dirty="0">
                <a:solidFill>
                  <a:srgbClr val="E48312"/>
                </a:solidFill>
                <a:latin typeface="Consolas"/>
              </a:rPr>
              <a:t>&lt;binding&gt;</a:t>
            </a:r>
          </a:p>
          <a:p>
            <a:pPr>
              <a:spcBef>
                <a:spcPts val="0"/>
              </a:spcBef>
              <a:spcAft>
                <a:spcPts val="0"/>
              </a:spcAft>
              <a:buNone/>
            </a:pPr>
            <a:r>
              <a:rPr lang="en-US" sz="1300" dirty="0">
                <a:solidFill>
                  <a:srgbClr val="3F3A33"/>
                </a:solidFill>
              </a:rPr>
              <a:t>Protocol &amp; transport details</a:t>
            </a:r>
          </a:p>
          <a:p>
            <a:pPr>
              <a:spcBef>
                <a:spcPts val="0"/>
              </a:spcBef>
              <a:spcAft>
                <a:spcPts val="0"/>
              </a:spcAft>
              <a:buNone/>
            </a:pPr>
            <a:r>
              <a:rPr lang="en-US" sz="1300" dirty="0">
                <a:solidFill>
                  <a:srgbClr val="3F3A33"/>
                </a:solidFill>
              </a:rPr>
              <a:t>SOAP/RPC style over HTTP</a:t>
            </a:r>
          </a:p>
        </p:txBody>
      </p:sp>
      <p:sp>
        <p:nvSpPr>
          <p:cNvPr id="28" name="Shape28"/>
          <p:cNvSpPr>
            <a:spLocks noGrp="1"/>
          </p:cNvSpPr>
          <p:nvPr/>
        </p:nvSpPr>
        <p:spPr>
          <a:xfrm>
            <a:off x="6836783" y="4034715"/>
            <a:ext cx="38100" cy="1041400"/>
          </a:xfrm>
          <a:prstGeom prst="rect">
            <a:avLst/>
          </a:prstGeom>
          <a:solidFill>
            <a:srgbClr val="E48312"/>
          </a:solidFill>
          <a:ln>
            <a:noFill/>
          </a:ln>
        </p:spPr>
        <p:txBody>
          <a:bodyPr lIns="0" tIns="0" rIns="0" bIns="0" anchor="ctr"/>
          <a:lstStyle/>
          <a:p>
            <a:endParaRPr lang="en-US" dirty="0"/>
          </a:p>
        </p:txBody>
      </p:sp>
      <p:sp>
        <p:nvSpPr>
          <p:cNvPr id="29" name="Shape29"/>
          <p:cNvSpPr>
            <a:spLocks noGrp="1"/>
          </p:cNvSpPr>
          <p:nvPr/>
        </p:nvSpPr>
        <p:spPr>
          <a:xfrm>
            <a:off x="6836783" y="5126915"/>
            <a:ext cx="4267200" cy="889000"/>
          </a:xfrm>
          <a:prstGeom prst="rect">
            <a:avLst/>
          </a:prstGeom>
          <a:solidFill>
            <a:srgbClr val="FEF8F0"/>
          </a:solidFill>
          <a:ln>
            <a:noFill/>
          </a:ln>
        </p:spPr>
        <p:txBody>
          <a:bodyPr lIns="101600" tIns="101600" rIns="101600" bIns="101600" anchor="t"/>
          <a:lstStyle/>
          <a:p>
            <a:pPr>
              <a:spcBef>
                <a:spcPts val="0"/>
              </a:spcBef>
              <a:spcAft>
                <a:spcPts val="100"/>
              </a:spcAft>
              <a:buNone/>
            </a:pPr>
            <a:r>
              <a:rPr lang="en-US" sz="1400" b="1" dirty="0">
                <a:solidFill>
                  <a:srgbClr val="E48312"/>
                </a:solidFill>
                <a:latin typeface="Consolas"/>
              </a:rPr>
              <a:t>&lt;service&gt;</a:t>
            </a:r>
          </a:p>
          <a:p>
            <a:pPr>
              <a:spcBef>
                <a:spcPts val="0"/>
              </a:spcBef>
              <a:spcAft>
                <a:spcPts val="0"/>
              </a:spcAft>
              <a:buNone/>
            </a:pPr>
            <a:r>
              <a:rPr lang="en-US" sz="1300" dirty="0">
                <a:solidFill>
                  <a:srgbClr val="3F3A33"/>
                </a:solidFill>
              </a:rPr>
              <a:t>Endpoint definition</a:t>
            </a:r>
          </a:p>
          <a:p>
            <a:pPr>
              <a:spcBef>
                <a:spcPts val="0"/>
              </a:spcBef>
              <a:spcAft>
                <a:spcPts val="0"/>
              </a:spcAft>
              <a:buNone/>
            </a:pPr>
            <a:r>
              <a:rPr lang="en-US" sz="1300" dirty="0">
                <a:solidFill>
                  <a:srgbClr val="3F3A33"/>
                </a:solidFill>
              </a:rPr>
              <a:t>Where to call it on the network</a:t>
            </a:r>
          </a:p>
        </p:txBody>
      </p:sp>
      <p:sp>
        <p:nvSpPr>
          <p:cNvPr id="30" name="Shape30"/>
          <p:cNvSpPr>
            <a:spLocks noGrp="1"/>
          </p:cNvSpPr>
          <p:nvPr/>
        </p:nvSpPr>
        <p:spPr>
          <a:xfrm>
            <a:off x="6836783" y="5126915"/>
            <a:ext cx="38100" cy="889000"/>
          </a:xfrm>
          <a:prstGeom prst="rect">
            <a:avLst/>
          </a:prstGeom>
          <a:solidFill>
            <a:srgbClr val="E48312"/>
          </a:solidFill>
          <a:ln>
            <a:noFill/>
          </a:ln>
        </p:spPr>
        <p:txBody>
          <a:bodyPr lIns="0" tIns="0" rIns="0" bIns="0" anchor="ctr"/>
          <a:lstStyle/>
          <a:p>
            <a:endParaRPr lang="en-US" dirty="0"/>
          </a:p>
        </p:txBody>
      </p:sp>
      <p:sp>
        <p:nvSpPr>
          <p:cNvPr id="31" name="Shape31"/>
          <p:cNvSpPr>
            <a:spLocks noGrp="1"/>
          </p:cNvSpPr>
          <p:nvPr/>
        </p:nvSpPr>
        <p:spPr>
          <a:xfrm>
            <a:off x="6836783" y="6015915"/>
            <a:ext cx="4267200" cy="330200"/>
          </a:xfrm>
          <a:prstGeom prst="rect">
            <a:avLst/>
          </a:prstGeom>
          <a:noFill/>
          <a:ln>
            <a:noFill/>
          </a:ln>
        </p:spPr>
        <p:txBody>
          <a:bodyPr lIns="0" tIns="0" rIns="0" bIns="0" anchor="ctr"/>
          <a:lstStyle/>
          <a:p>
            <a:pPr>
              <a:spcBef>
                <a:spcPts val="0"/>
              </a:spcBef>
              <a:spcAft>
                <a:spcPts val="0"/>
              </a:spcAft>
              <a:buNone/>
            </a:pPr>
            <a:r>
              <a:rPr lang="en-US" sz="1300" dirty="0">
                <a:solidFill>
                  <a:srgbClr val="9B8357"/>
                </a:solidFill>
              </a:rPr>
              <a:t>Still used in: banking, government, SAP integrations</a:t>
            </a:r>
          </a:p>
        </p:txBody>
      </p:sp>
    </p:spTree>
    <p:extLst>
      <p:ext uri="{BB962C8B-B14F-4D97-AF65-F5344CB8AC3E}">
        <p14:creationId xmlns:p14="http://schemas.microsoft.com/office/powerpoint/2010/main" val="662363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828E0-7168-1A0B-315F-4B0FEED65772}"/>
              </a:ext>
            </a:extLst>
          </p:cNvPr>
          <p:cNvSpPr>
            <a:spLocks noGrp="1"/>
          </p:cNvSpPr>
          <p:nvPr>
            <p:ph type="title"/>
          </p:nvPr>
        </p:nvSpPr>
        <p:spPr>
          <a:xfrm>
            <a:off x="1097280" y="286603"/>
            <a:ext cx="10838046" cy="1450757"/>
          </a:xfrm>
        </p:spPr>
        <p:txBody>
          <a:bodyPr/>
          <a:lstStyle/>
          <a:p>
            <a:r>
              <a:rPr lang="en-US" dirty="0"/>
              <a:t>Message Queues (Cooperative Multitasking)</a:t>
            </a:r>
          </a:p>
        </p:txBody>
      </p:sp>
      <p:sp>
        <p:nvSpPr>
          <p:cNvPr id="4" name="Content Placeholder 3">
            <a:extLst>
              <a:ext uri="{FF2B5EF4-FFF2-40B4-BE49-F238E27FC236}">
                <a16:creationId xmlns:a16="http://schemas.microsoft.com/office/drawing/2014/main" id="{E7F1E158-2FEA-2D08-5B5B-2216F2DBC929}"/>
              </a:ext>
            </a:extLst>
          </p:cNvPr>
          <p:cNvSpPr>
            <a:spLocks noGrp="1"/>
          </p:cNvSpPr>
          <p:nvPr>
            <p:ph sz="half" idx="1"/>
          </p:nvPr>
        </p:nvSpPr>
        <p:spPr>
          <a:xfrm>
            <a:off x="238205" y="1845734"/>
            <a:ext cx="4795808" cy="4023360"/>
          </a:xfrm>
        </p:spPr>
        <p:txBody>
          <a:bodyPr>
            <a:normAutofit lnSpcReduction="10000"/>
          </a:bodyPr>
          <a:lstStyle/>
          <a:p>
            <a:pPr>
              <a:spcBef>
                <a:spcPts val="0"/>
              </a:spcBef>
            </a:pPr>
            <a:r>
              <a:rPr lang="en-US" sz="1200" dirty="0">
                <a:latin typeface="Cascadia Mono" panose="020B0609020000020004" pitchFamily="49" charset="0"/>
                <a:cs typeface="Cascadia Mono" panose="020B0609020000020004" pitchFamily="49" charset="0"/>
              </a:rPr>
              <a:t> // Show the window and paint its contents. </a:t>
            </a:r>
          </a:p>
          <a:p>
            <a:pPr>
              <a:spcBef>
                <a:spcPts val="0"/>
              </a:spcBef>
            </a:pPr>
            <a:r>
              <a:rPr lang="en-US" sz="1200" dirty="0">
                <a:latin typeface="Cascadia Mono" panose="020B0609020000020004" pitchFamily="49" charset="0"/>
                <a:cs typeface="Cascadia Mono" panose="020B0609020000020004" pitchFamily="49" charset="0"/>
              </a:rPr>
              <a:t> </a:t>
            </a:r>
          </a:p>
          <a:p>
            <a:pPr>
              <a:spcBef>
                <a:spcPts val="0"/>
              </a:spcBef>
            </a:pPr>
            <a:r>
              <a:rPr lang="en-US" sz="1200" dirty="0">
                <a:latin typeface="Cascadia Mono" panose="020B0609020000020004" pitchFamily="49" charset="0"/>
                <a:cs typeface="Cascadia Mono" panose="020B0609020000020004" pitchFamily="49" charset="0"/>
              </a:rPr>
              <a:t>    </a:t>
            </a:r>
            <a:r>
              <a:rPr lang="en-US" sz="1200" dirty="0" err="1">
                <a:latin typeface="Cascadia Mono" panose="020B0609020000020004" pitchFamily="49" charset="0"/>
                <a:cs typeface="Cascadia Mono" panose="020B0609020000020004" pitchFamily="49" charset="0"/>
              </a:rPr>
              <a:t>ShowWindow</a:t>
            </a:r>
            <a:r>
              <a:rPr lang="en-US" sz="1200" dirty="0">
                <a:latin typeface="Cascadia Mono" panose="020B0609020000020004" pitchFamily="49" charset="0"/>
                <a:cs typeface="Cascadia Mono" panose="020B0609020000020004" pitchFamily="49" charset="0"/>
              </a:rPr>
              <a:t>(</a:t>
            </a:r>
            <a:r>
              <a:rPr lang="en-US" sz="1200" dirty="0" err="1">
                <a:latin typeface="Cascadia Mono" panose="020B0609020000020004" pitchFamily="49" charset="0"/>
                <a:cs typeface="Cascadia Mono" panose="020B0609020000020004" pitchFamily="49" charset="0"/>
              </a:rPr>
              <a:t>hwndMain</a:t>
            </a:r>
            <a:r>
              <a:rPr lang="en-US" sz="1200" dirty="0">
                <a:latin typeface="Cascadia Mono" panose="020B0609020000020004" pitchFamily="49" charset="0"/>
                <a:cs typeface="Cascadia Mono" panose="020B0609020000020004" pitchFamily="49" charset="0"/>
              </a:rPr>
              <a:t>, </a:t>
            </a:r>
            <a:r>
              <a:rPr lang="en-US" sz="1200" dirty="0" err="1">
                <a:latin typeface="Cascadia Mono" panose="020B0609020000020004" pitchFamily="49" charset="0"/>
                <a:cs typeface="Cascadia Mono" panose="020B0609020000020004" pitchFamily="49" charset="0"/>
              </a:rPr>
              <a:t>nCmdShow</a:t>
            </a:r>
            <a:r>
              <a:rPr lang="en-US" sz="1200" dirty="0">
                <a:latin typeface="Cascadia Mono" panose="020B0609020000020004" pitchFamily="49" charset="0"/>
                <a:cs typeface="Cascadia Mono" panose="020B0609020000020004" pitchFamily="49" charset="0"/>
              </a:rPr>
              <a:t>); </a:t>
            </a:r>
          </a:p>
          <a:p>
            <a:pPr>
              <a:spcBef>
                <a:spcPts val="0"/>
              </a:spcBef>
            </a:pPr>
            <a:r>
              <a:rPr lang="en-US" sz="1200" dirty="0">
                <a:latin typeface="Cascadia Mono" panose="020B0609020000020004" pitchFamily="49" charset="0"/>
                <a:cs typeface="Cascadia Mono" panose="020B0609020000020004" pitchFamily="49" charset="0"/>
              </a:rPr>
              <a:t>    </a:t>
            </a:r>
            <a:r>
              <a:rPr lang="en-US" sz="1200" dirty="0" err="1">
                <a:latin typeface="Cascadia Mono" panose="020B0609020000020004" pitchFamily="49" charset="0"/>
                <a:cs typeface="Cascadia Mono" panose="020B0609020000020004" pitchFamily="49" charset="0"/>
              </a:rPr>
              <a:t>UpdateWindow</a:t>
            </a:r>
            <a:r>
              <a:rPr lang="en-US" sz="1200" dirty="0">
                <a:latin typeface="Cascadia Mono" panose="020B0609020000020004" pitchFamily="49" charset="0"/>
                <a:cs typeface="Cascadia Mono" panose="020B0609020000020004" pitchFamily="49" charset="0"/>
              </a:rPr>
              <a:t>(</a:t>
            </a:r>
            <a:r>
              <a:rPr lang="en-US" sz="1200" dirty="0" err="1">
                <a:latin typeface="Cascadia Mono" panose="020B0609020000020004" pitchFamily="49" charset="0"/>
                <a:cs typeface="Cascadia Mono" panose="020B0609020000020004" pitchFamily="49" charset="0"/>
              </a:rPr>
              <a:t>hwndMain</a:t>
            </a:r>
            <a:r>
              <a:rPr lang="en-US" sz="1200" dirty="0">
                <a:latin typeface="Cascadia Mono" panose="020B0609020000020004" pitchFamily="49" charset="0"/>
                <a:cs typeface="Cascadia Mono" panose="020B0609020000020004" pitchFamily="49" charset="0"/>
              </a:rPr>
              <a:t>); </a:t>
            </a:r>
          </a:p>
          <a:p>
            <a:pPr>
              <a:spcBef>
                <a:spcPts val="0"/>
              </a:spcBef>
            </a:pPr>
            <a:r>
              <a:rPr lang="en-US" sz="1200" dirty="0">
                <a:latin typeface="Cascadia Mono" panose="020B0609020000020004" pitchFamily="49" charset="0"/>
                <a:cs typeface="Cascadia Mono" panose="020B0609020000020004" pitchFamily="49" charset="0"/>
              </a:rPr>
              <a:t> </a:t>
            </a:r>
          </a:p>
          <a:p>
            <a:pPr>
              <a:spcBef>
                <a:spcPts val="0"/>
              </a:spcBef>
            </a:pPr>
            <a:r>
              <a:rPr lang="en-US" sz="1200" dirty="0">
                <a:latin typeface="Cascadia Mono" panose="020B0609020000020004" pitchFamily="49" charset="0"/>
                <a:cs typeface="Cascadia Mono" panose="020B0609020000020004" pitchFamily="49" charset="0"/>
              </a:rPr>
              <a:t>    // Start the message loop. </a:t>
            </a:r>
          </a:p>
          <a:p>
            <a:pPr>
              <a:spcBef>
                <a:spcPts val="0"/>
              </a:spcBef>
            </a:pPr>
            <a:r>
              <a:rPr lang="en-US" sz="1200" dirty="0">
                <a:latin typeface="Cascadia Mono" panose="020B0609020000020004" pitchFamily="49" charset="0"/>
                <a:cs typeface="Cascadia Mono" panose="020B0609020000020004" pitchFamily="49" charset="0"/>
              </a:rPr>
              <a:t> </a:t>
            </a:r>
          </a:p>
          <a:p>
            <a:pPr>
              <a:spcBef>
                <a:spcPts val="0"/>
              </a:spcBef>
            </a:pPr>
            <a:r>
              <a:rPr lang="en-US" sz="1200" dirty="0">
                <a:latin typeface="Cascadia Mono" panose="020B0609020000020004" pitchFamily="49" charset="0"/>
                <a:cs typeface="Cascadia Mono" panose="020B0609020000020004" pitchFamily="49" charset="0"/>
              </a:rPr>
              <a:t>    while( (</a:t>
            </a:r>
            <a:r>
              <a:rPr lang="en-US" sz="1200" dirty="0" err="1">
                <a:latin typeface="Cascadia Mono" panose="020B0609020000020004" pitchFamily="49" charset="0"/>
                <a:cs typeface="Cascadia Mono" panose="020B0609020000020004" pitchFamily="49" charset="0"/>
              </a:rPr>
              <a:t>bRet</a:t>
            </a:r>
            <a:r>
              <a:rPr lang="en-US" sz="1200" dirty="0">
                <a:latin typeface="Cascadia Mono" panose="020B0609020000020004" pitchFamily="49" charset="0"/>
                <a:cs typeface="Cascadia Mono" panose="020B0609020000020004" pitchFamily="49" charset="0"/>
              </a:rPr>
              <a:t> = </a:t>
            </a:r>
            <a:r>
              <a:rPr lang="en-US" sz="1200" dirty="0" err="1">
                <a:latin typeface="Cascadia Mono" panose="020B0609020000020004" pitchFamily="49" charset="0"/>
                <a:cs typeface="Cascadia Mono" panose="020B0609020000020004" pitchFamily="49" charset="0"/>
              </a:rPr>
              <a:t>GetMessage</a:t>
            </a:r>
            <a:r>
              <a:rPr lang="en-US" sz="1200" dirty="0">
                <a:latin typeface="Cascadia Mono" panose="020B0609020000020004" pitchFamily="49" charset="0"/>
                <a:cs typeface="Cascadia Mono" panose="020B0609020000020004" pitchFamily="49" charset="0"/>
              </a:rPr>
              <a:t>( &amp;msg, NULL, 0, 0 )) != 0)</a:t>
            </a:r>
          </a:p>
          <a:p>
            <a:pPr>
              <a:spcBef>
                <a:spcPts val="0"/>
              </a:spcBef>
            </a:pPr>
            <a:r>
              <a:rPr lang="en-US" sz="1200" dirty="0">
                <a:latin typeface="Cascadia Mono" panose="020B0609020000020004" pitchFamily="49" charset="0"/>
                <a:cs typeface="Cascadia Mono" panose="020B0609020000020004" pitchFamily="49" charset="0"/>
              </a:rPr>
              <a:t>    { </a:t>
            </a:r>
          </a:p>
          <a:p>
            <a:pPr>
              <a:spcBef>
                <a:spcPts val="0"/>
              </a:spcBef>
            </a:pPr>
            <a:r>
              <a:rPr lang="en-US" sz="1200" dirty="0">
                <a:latin typeface="Cascadia Mono" panose="020B0609020000020004" pitchFamily="49" charset="0"/>
                <a:cs typeface="Cascadia Mono" panose="020B0609020000020004" pitchFamily="49" charset="0"/>
              </a:rPr>
              <a:t>        if (</a:t>
            </a:r>
            <a:r>
              <a:rPr lang="en-US" sz="1200" dirty="0" err="1">
                <a:latin typeface="Cascadia Mono" panose="020B0609020000020004" pitchFamily="49" charset="0"/>
                <a:cs typeface="Cascadia Mono" panose="020B0609020000020004" pitchFamily="49" charset="0"/>
              </a:rPr>
              <a:t>bRet</a:t>
            </a:r>
            <a:r>
              <a:rPr lang="en-US" sz="1200" dirty="0">
                <a:latin typeface="Cascadia Mono" panose="020B0609020000020004" pitchFamily="49" charset="0"/>
                <a:cs typeface="Cascadia Mono" panose="020B0609020000020004" pitchFamily="49" charset="0"/>
              </a:rPr>
              <a:t> == -1)</a:t>
            </a:r>
          </a:p>
          <a:p>
            <a:pPr>
              <a:spcBef>
                <a:spcPts val="0"/>
              </a:spcBef>
            </a:pPr>
            <a:r>
              <a:rPr lang="en-US" sz="1200" dirty="0">
                <a:latin typeface="Cascadia Mono" panose="020B0609020000020004" pitchFamily="49" charset="0"/>
                <a:cs typeface="Cascadia Mono" panose="020B0609020000020004" pitchFamily="49" charset="0"/>
              </a:rPr>
              <a:t>        {</a:t>
            </a:r>
          </a:p>
          <a:p>
            <a:pPr>
              <a:spcBef>
                <a:spcPts val="0"/>
              </a:spcBef>
            </a:pPr>
            <a:r>
              <a:rPr lang="en-US" sz="1200" dirty="0">
                <a:latin typeface="Cascadia Mono" panose="020B0609020000020004" pitchFamily="49" charset="0"/>
                <a:cs typeface="Cascadia Mono" panose="020B0609020000020004" pitchFamily="49" charset="0"/>
              </a:rPr>
              <a:t>            // handle the error and possibly exit</a:t>
            </a:r>
          </a:p>
          <a:p>
            <a:pPr>
              <a:spcBef>
                <a:spcPts val="0"/>
              </a:spcBef>
            </a:pPr>
            <a:r>
              <a:rPr lang="en-US" sz="1200" dirty="0">
                <a:latin typeface="Cascadia Mono" panose="020B0609020000020004" pitchFamily="49" charset="0"/>
                <a:cs typeface="Cascadia Mono" panose="020B0609020000020004" pitchFamily="49" charset="0"/>
              </a:rPr>
              <a:t>        }</a:t>
            </a:r>
          </a:p>
          <a:p>
            <a:pPr>
              <a:spcBef>
                <a:spcPts val="0"/>
              </a:spcBef>
            </a:pPr>
            <a:r>
              <a:rPr lang="en-US" sz="1200" dirty="0">
                <a:latin typeface="Cascadia Mono" panose="020B0609020000020004" pitchFamily="49" charset="0"/>
                <a:cs typeface="Cascadia Mono" panose="020B0609020000020004" pitchFamily="49" charset="0"/>
              </a:rPr>
              <a:t>        else</a:t>
            </a:r>
          </a:p>
          <a:p>
            <a:pPr>
              <a:spcBef>
                <a:spcPts val="0"/>
              </a:spcBef>
            </a:pPr>
            <a:r>
              <a:rPr lang="en-US" sz="1200" dirty="0">
                <a:latin typeface="Cascadia Mono" panose="020B0609020000020004" pitchFamily="49" charset="0"/>
                <a:cs typeface="Cascadia Mono" panose="020B0609020000020004" pitchFamily="49" charset="0"/>
              </a:rPr>
              <a:t>        {</a:t>
            </a:r>
          </a:p>
          <a:p>
            <a:pPr>
              <a:spcBef>
                <a:spcPts val="0"/>
              </a:spcBef>
            </a:pPr>
            <a:r>
              <a:rPr lang="en-US" sz="1200" dirty="0">
                <a:latin typeface="Cascadia Mono" panose="020B0609020000020004" pitchFamily="49" charset="0"/>
                <a:cs typeface="Cascadia Mono" panose="020B0609020000020004" pitchFamily="49" charset="0"/>
              </a:rPr>
              <a:t>            </a:t>
            </a:r>
            <a:r>
              <a:rPr lang="en-US" sz="1200" dirty="0" err="1">
                <a:latin typeface="Cascadia Mono" panose="020B0609020000020004" pitchFamily="49" charset="0"/>
                <a:cs typeface="Cascadia Mono" panose="020B0609020000020004" pitchFamily="49" charset="0"/>
              </a:rPr>
              <a:t>TranslateMessage</a:t>
            </a:r>
            <a:r>
              <a:rPr lang="en-US" sz="1200" dirty="0">
                <a:latin typeface="Cascadia Mono" panose="020B0609020000020004" pitchFamily="49" charset="0"/>
                <a:cs typeface="Cascadia Mono" panose="020B0609020000020004" pitchFamily="49" charset="0"/>
              </a:rPr>
              <a:t>(&amp;msg); </a:t>
            </a:r>
          </a:p>
          <a:p>
            <a:pPr>
              <a:spcBef>
                <a:spcPts val="0"/>
              </a:spcBef>
            </a:pPr>
            <a:r>
              <a:rPr lang="en-US" sz="1200" dirty="0">
                <a:latin typeface="Cascadia Mono" panose="020B0609020000020004" pitchFamily="49" charset="0"/>
                <a:cs typeface="Cascadia Mono" panose="020B0609020000020004" pitchFamily="49" charset="0"/>
              </a:rPr>
              <a:t>            </a:t>
            </a:r>
            <a:r>
              <a:rPr lang="en-US" sz="1200" dirty="0" err="1">
                <a:latin typeface="Cascadia Mono" panose="020B0609020000020004" pitchFamily="49" charset="0"/>
                <a:cs typeface="Cascadia Mono" panose="020B0609020000020004" pitchFamily="49" charset="0"/>
              </a:rPr>
              <a:t>DispatchMessage</a:t>
            </a:r>
            <a:r>
              <a:rPr lang="en-US" sz="1200" dirty="0">
                <a:latin typeface="Cascadia Mono" panose="020B0609020000020004" pitchFamily="49" charset="0"/>
                <a:cs typeface="Cascadia Mono" panose="020B0609020000020004" pitchFamily="49" charset="0"/>
              </a:rPr>
              <a:t>(&amp;msg); </a:t>
            </a:r>
          </a:p>
          <a:p>
            <a:pPr>
              <a:spcBef>
                <a:spcPts val="0"/>
              </a:spcBef>
            </a:pPr>
            <a:r>
              <a:rPr lang="en-US" sz="1200" dirty="0">
                <a:latin typeface="Cascadia Mono" panose="020B0609020000020004" pitchFamily="49" charset="0"/>
                <a:cs typeface="Cascadia Mono" panose="020B0609020000020004" pitchFamily="49" charset="0"/>
              </a:rPr>
              <a:t>        }</a:t>
            </a:r>
          </a:p>
          <a:p>
            <a:pPr>
              <a:spcBef>
                <a:spcPts val="0"/>
              </a:spcBef>
            </a:pPr>
            <a:r>
              <a:rPr lang="en-US" sz="1200" dirty="0">
                <a:latin typeface="Cascadia Mono" panose="020B0609020000020004" pitchFamily="49" charset="0"/>
                <a:cs typeface="Cascadia Mono" panose="020B0609020000020004" pitchFamily="49" charset="0"/>
              </a:rPr>
              <a:t>    } </a:t>
            </a:r>
          </a:p>
        </p:txBody>
      </p:sp>
      <p:sp>
        <p:nvSpPr>
          <p:cNvPr id="5" name="Content Placeholder 4">
            <a:extLst>
              <a:ext uri="{FF2B5EF4-FFF2-40B4-BE49-F238E27FC236}">
                <a16:creationId xmlns:a16="http://schemas.microsoft.com/office/drawing/2014/main" id="{C9BF3FBE-FAD8-68C6-B9E3-7C73FE280B6C}"/>
              </a:ext>
            </a:extLst>
          </p:cNvPr>
          <p:cNvSpPr>
            <a:spLocks noGrp="1"/>
          </p:cNvSpPr>
          <p:nvPr>
            <p:ph sz="half" idx="2"/>
          </p:nvPr>
        </p:nvSpPr>
        <p:spPr>
          <a:xfrm>
            <a:off x="5034013" y="1845735"/>
            <a:ext cx="4321743" cy="4023359"/>
          </a:xfrm>
        </p:spPr>
        <p:txBody>
          <a:bodyPr vert="horz" lIns="0" tIns="45720" rIns="0" bIns="45720" rtlCol="0">
            <a:normAutofit lnSpcReduction="10000"/>
          </a:bodyPr>
          <a:lstStyle/>
          <a:p>
            <a:pPr>
              <a:spcBef>
                <a:spcPts val="0"/>
              </a:spcBef>
            </a:pPr>
            <a:r>
              <a:rPr lang="en-US" sz="1200" b="1" dirty="0">
                <a:latin typeface="Cascadia Mono" panose="020B0609020000020004" pitchFamily="49" charset="0"/>
                <a:cs typeface="Cascadia Mono" panose="020B0609020000020004" pitchFamily="49" charset="0"/>
              </a:rPr>
              <a:t>Windows Message API (Win32)</a:t>
            </a:r>
          </a:p>
          <a:p>
            <a:pPr>
              <a:spcBef>
                <a:spcPts val="0"/>
              </a:spcBef>
            </a:pPr>
            <a:r>
              <a:rPr lang="en-US" sz="1200" dirty="0" err="1">
                <a:latin typeface="Cascadia Mono" panose="020B0609020000020004" pitchFamily="49" charset="0"/>
                <a:cs typeface="Cascadia Mono" panose="020B0609020000020004" pitchFamily="49" charset="0"/>
              </a:rPr>
              <a:t>BroadcastSystemMessage</a:t>
            </a:r>
            <a:endParaRPr lang="en-US" sz="1200" dirty="0">
              <a:latin typeface="Cascadia Mono" panose="020B0609020000020004" pitchFamily="49" charset="0"/>
              <a:cs typeface="Cascadia Mono" panose="020B0609020000020004" pitchFamily="49" charset="0"/>
            </a:endParaRPr>
          </a:p>
          <a:p>
            <a:pPr>
              <a:spcBef>
                <a:spcPts val="0"/>
              </a:spcBef>
            </a:pPr>
            <a:r>
              <a:rPr lang="en-US" sz="1200" dirty="0" err="1">
                <a:latin typeface="Cascadia Mono" panose="020B0609020000020004" pitchFamily="49" charset="0"/>
                <a:cs typeface="Cascadia Mono" panose="020B0609020000020004" pitchFamily="49" charset="0"/>
              </a:rPr>
              <a:t>BroadcastSystemMessageEx</a:t>
            </a:r>
            <a:endParaRPr lang="en-US" sz="1200" dirty="0">
              <a:latin typeface="Cascadia Mono" panose="020B0609020000020004" pitchFamily="49" charset="0"/>
              <a:cs typeface="Cascadia Mono" panose="020B0609020000020004" pitchFamily="49" charset="0"/>
            </a:endParaRPr>
          </a:p>
          <a:p>
            <a:pPr>
              <a:spcBef>
                <a:spcPts val="0"/>
              </a:spcBef>
            </a:pPr>
            <a:r>
              <a:rPr lang="en-US" sz="1200" dirty="0" err="1">
                <a:latin typeface="Cascadia Mono" panose="020B0609020000020004" pitchFamily="49" charset="0"/>
                <a:cs typeface="Cascadia Mono" panose="020B0609020000020004" pitchFamily="49" charset="0"/>
              </a:rPr>
              <a:t>DispatchMessage</a:t>
            </a:r>
            <a:endParaRPr lang="en-US" sz="1200" dirty="0">
              <a:latin typeface="Cascadia Mono" panose="020B0609020000020004" pitchFamily="49" charset="0"/>
              <a:cs typeface="Cascadia Mono" panose="020B0609020000020004" pitchFamily="49" charset="0"/>
            </a:endParaRPr>
          </a:p>
          <a:p>
            <a:pPr>
              <a:spcBef>
                <a:spcPts val="0"/>
              </a:spcBef>
            </a:pPr>
            <a:r>
              <a:rPr lang="en-US" sz="1200" dirty="0" err="1">
                <a:latin typeface="Cascadia Mono" panose="020B0609020000020004" pitchFamily="49" charset="0"/>
                <a:cs typeface="Cascadia Mono" panose="020B0609020000020004" pitchFamily="49" charset="0"/>
              </a:rPr>
              <a:t>GetInputState</a:t>
            </a:r>
            <a:endParaRPr lang="en-US" sz="1200" dirty="0">
              <a:latin typeface="Cascadia Mono" panose="020B0609020000020004" pitchFamily="49" charset="0"/>
              <a:cs typeface="Cascadia Mono" panose="020B0609020000020004" pitchFamily="49" charset="0"/>
            </a:endParaRPr>
          </a:p>
          <a:p>
            <a:pPr>
              <a:spcBef>
                <a:spcPts val="0"/>
              </a:spcBef>
            </a:pPr>
            <a:r>
              <a:rPr lang="en-US" sz="1200" dirty="0" err="1">
                <a:latin typeface="Cascadia Mono" panose="020B0609020000020004" pitchFamily="49" charset="0"/>
                <a:cs typeface="Cascadia Mono" panose="020B0609020000020004" pitchFamily="49" charset="0"/>
              </a:rPr>
              <a:t>GetMessage</a:t>
            </a:r>
            <a:endParaRPr lang="en-US" sz="1200" dirty="0">
              <a:latin typeface="Cascadia Mono" panose="020B0609020000020004" pitchFamily="49" charset="0"/>
              <a:cs typeface="Cascadia Mono" panose="020B0609020000020004" pitchFamily="49" charset="0"/>
            </a:endParaRPr>
          </a:p>
          <a:p>
            <a:pPr>
              <a:spcBef>
                <a:spcPts val="0"/>
              </a:spcBef>
            </a:pPr>
            <a:r>
              <a:rPr lang="en-US" sz="1200" dirty="0" err="1">
                <a:latin typeface="Cascadia Mono" panose="020B0609020000020004" pitchFamily="49" charset="0"/>
                <a:cs typeface="Cascadia Mono" panose="020B0609020000020004" pitchFamily="49" charset="0"/>
              </a:rPr>
              <a:t>GetMessageExtraInfo</a:t>
            </a:r>
            <a:endParaRPr lang="en-US" sz="1200" dirty="0">
              <a:latin typeface="Cascadia Mono" panose="020B0609020000020004" pitchFamily="49" charset="0"/>
              <a:cs typeface="Cascadia Mono" panose="020B0609020000020004" pitchFamily="49" charset="0"/>
            </a:endParaRPr>
          </a:p>
          <a:p>
            <a:pPr>
              <a:spcBef>
                <a:spcPts val="0"/>
              </a:spcBef>
            </a:pPr>
            <a:endParaRPr lang="en-US" sz="1200" dirty="0">
              <a:latin typeface="Cascadia Mono" panose="020B0609020000020004" pitchFamily="49" charset="0"/>
              <a:cs typeface="Cascadia Mono" panose="020B0609020000020004" pitchFamily="49" charset="0"/>
            </a:endParaRPr>
          </a:p>
          <a:p>
            <a:pPr>
              <a:spcBef>
                <a:spcPts val="0"/>
              </a:spcBef>
            </a:pPr>
            <a:r>
              <a:rPr lang="en-US" sz="1200" dirty="0">
                <a:latin typeface="Cascadia Mono" panose="020B0609020000020004" pitchFamily="49" charset="0"/>
                <a:cs typeface="Cascadia Mono" panose="020B0609020000020004" pitchFamily="49" charset="0"/>
              </a:rPr>
              <a:t>…</a:t>
            </a:r>
          </a:p>
          <a:p>
            <a:pPr>
              <a:spcBef>
                <a:spcPts val="0"/>
              </a:spcBef>
            </a:pPr>
            <a:r>
              <a:rPr lang="en-US" sz="1200" dirty="0">
                <a:latin typeface="Cascadia Mono" panose="020B0609020000020004" pitchFamily="49" charset="0"/>
                <a:cs typeface="Cascadia Mono" panose="020B0609020000020004" pitchFamily="49" charset="0"/>
              </a:rPr>
              <a:t>WM_USER messages</a:t>
            </a:r>
          </a:p>
          <a:p>
            <a:pPr>
              <a:spcBef>
                <a:spcPts val="0"/>
              </a:spcBef>
            </a:pPr>
            <a:endParaRPr lang="en-US" sz="1200" dirty="0">
              <a:latin typeface="Cascadia Mono" panose="020B0609020000020004" pitchFamily="49" charset="0"/>
              <a:cs typeface="Cascadia Mono" panose="020B0609020000020004" pitchFamily="49" charset="0"/>
            </a:endParaRPr>
          </a:p>
          <a:p>
            <a:pPr>
              <a:spcBef>
                <a:spcPts val="0"/>
              </a:spcBef>
            </a:pPr>
            <a:r>
              <a:rPr lang="en-US" sz="1200" dirty="0">
                <a:latin typeface="Cascadia Mono" panose="020B0609020000020004" pitchFamily="49" charset="0"/>
                <a:cs typeface="Cascadia Mono" panose="020B0609020000020004" pitchFamily="49" charset="0"/>
              </a:rPr>
              <a:t>Range	Meaning</a:t>
            </a:r>
          </a:p>
          <a:p>
            <a:pPr>
              <a:spcBef>
                <a:spcPts val="0"/>
              </a:spcBef>
            </a:pPr>
            <a:r>
              <a:rPr lang="en-US" sz="1200" dirty="0">
                <a:latin typeface="Cascadia Mono" panose="020B0609020000020004" pitchFamily="49" charset="0"/>
                <a:cs typeface="Cascadia Mono" panose="020B0609020000020004" pitchFamily="49" charset="0"/>
              </a:rPr>
              <a:t>0 through WM_USER –1</a:t>
            </a:r>
          </a:p>
          <a:p>
            <a:pPr>
              <a:spcBef>
                <a:spcPts val="0"/>
              </a:spcBef>
            </a:pPr>
            <a:r>
              <a:rPr lang="en-US" sz="1200" dirty="0">
                <a:latin typeface="Cascadia Mono" panose="020B0609020000020004" pitchFamily="49" charset="0"/>
                <a:cs typeface="Cascadia Mono" panose="020B0609020000020004" pitchFamily="49" charset="0"/>
              </a:rPr>
              <a:t>Messages reserved for use by the system.</a:t>
            </a:r>
          </a:p>
          <a:p>
            <a:pPr>
              <a:spcBef>
                <a:spcPts val="0"/>
              </a:spcBef>
            </a:pPr>
            <a:r>
              <a:rPr lang="en-US" sz="1200" dirty="0">
                <a:latin typeface="Cascadia Mono" panose="020B0609020000020004" pitchFamily="49" charset="0"/>
                <a:cs typeface="Cascadia Mono" panose="020B0609020000020004" pitchFamily="49" charset="0"/>
              </a:rPr>
              <a:t>WM_USER through 0x7FFF</a:t>
            </a:r>
          </a:p>
          <a:p>
            <a:pPr>
              <a:spcBef>
                <a:spcPts val="0"/>
              </a:spcBef>
            </a:pPr>
            <a:r>
              <a:rPr lang="en-US" sz="1200" dirty="0">
                <a:latin typeface="Cascadia Mono" panose="020B0609020000020004" pitchFamily="49" charset="0"/>
                <a:cs typeface="Cascadia Mono" panose="020B0609020000020004" pitchFamily="49" charset="0"/>
              </a:rPr>
              <a:t>Integer messages for use by private window classes.</a:t>
            </a:r>
          </a:p>
          <a:p>
            <a:pPr>
              <a:spcBef>
                <a:spcPts val="0"/>
              </a:spcBef>
            </a:pPr>
            <a:r>
              <a:rPr lang="en-US" sz="1200" dirty="0">
                <a:latin typeface="Cascadia Mono" panose="020B0609020000020004" pitchFamily="49" charset="0"/>
                <a:cs typeface="Cascadia Mono" panose="020B0609020000020004" pitchFamily="49" charset="0"/>
              </a:rPr>
              <a:t>WM_APP (0x8000) through 0xBFFF</a:t>
            </a:r>
          </a:p>
          <a:p>
            <a:pPr>
              <a:spcBef>
                <a:spcPts val="0"/>
              </a:spcBef>
            </a:pPr>
            <a:r>
              <a:rPr lang="en-US" sz="1200" dirty="0">
                <a:latin typeface="Cascadia Mono" panose="020B0609020000020004" pitchFamily="49" charset="0"/>
                <a:cs typeface="Cascadia Mono" panose="020B0609020000020004" pitchFamily="49" charset="0"/>
              </a:rPr>
              <a:t>Messages available for use by applications.</a:t>
            </a:r>
          </a:p>
          <a:p>
            <a:pPr>
              <a:spcBef>
                <a:spcPts val="0"/>
              </a:spcBef>
            </a:pPr>
            <a:r>
              <a:rPr lang="en-US" sz="1200" dirty="0">
                <a:latin typeface="Cascadia Mono" panose="020B0609020000020004" pitchFamily="49" charset="0"/>
                <a:cs typeface="Cascadia Mono" panose="020B0609020000020004" pitchFamily="49" charset="0"/>
              </a:rPr>
              <a:t>0xC000 through 0xFFFF</a:t>
            </a:r>
          </a:p>
          <a:p>
            <a:pPr>
              <a:spcBef>
                <a:spcPts val="0"/>
              </a:spcBef>
            </a:pPr>
            <a:r>
              <a:rPr lang="en-US" sz="1200" dirty="0">
                <a:latin typeface="Cascadia Mono" panose="020B0609020000020004" pitchFamily="49" charset="0"/>
                <a:cs typeface="Cascadia Mono" panose="020B0609020000020004" pitchFamily="49" charset="0"/>
              </a:rPr>
              <a:t>String messages for use by applications.</a:t>
            </a:r>
          </a:p>
          <a:p>
            <a:pPr>
              <a:spcBef>
                <a:spcPts val="0"/>
              </a:spcBef>
            </a:pPr>
            <a:r>
              <a:rPr lang="en-US" sz="1200" dirty="0">
                <a:latin typeface="Cascadia Mono" panose="020B0609020000020004" pitchFamily="49" charset="0"/>
                <a:cs typeface="Cascadia Mono" panose="020B0609020000020004" pitchFamily="49" charset="0"/>
              </a:rPr>
              <a:t>Greater than 0xFFFF</a:t>
            </a:r>
          </a:p>
          <a:p>
            <a:pPr>
              <a:spcBef>
                <a:spcPts val="0"/>
              </a:spcBef>
            </a:pPr>
            <a:r>
              <a:rPr lang="en-US" sz="1200" dirty="0">
                <a:latin typeface="Cascadia Mono" panose="020B0609020000020004" pitchFamily="49" charset="0"/>
                <a:cs typeface="Cascadia Mono" panose="020B0609020000020004" pitchFamily="49" charset="0"/>
              </a:rPr>
              <a:t>Reserved by the system.</a:t>
            </a:r>
          </a:p>
        </p:txBody>
      </p:sp>
      <p:sp>
        <p:nvSpPr>
          <p:cNvPr id="3" name="TextBox 2">
            <a:extLst>
              <a:ext uri="{FF2B5EF4-FFF2-40B4-BE49-F238E27FC236}">
                <a16:creationId xmlns:a16="http://schemas.microsoft.com/office/drawing/2014/main" id="{90AFED60-3276-D35E-97A2-820D48D1DADC}"/>
              </a:ext>
            </a:extLst>
          </p:cNvPr>
          <p:cNvSpPr txBox="1"/>
          <p:nvPr/>
        </p:nvSpPr>
        <p:spPr>
          <a:xfrm>
            <a:off x="9519385" y="2030931"/>
            <a:ext cx="2767874" cy="2308324"/>
          </a:xfrm>
          <a:prstGeom prst="rect">
            <a:avLst/>
          </a:prstGeom>
          <a:noFill/>
        </p:spPr>
        <p:txBody>
          <a:bodyPr wrap="none" rtlCol="0">
            <a:spAutoFit/>
          </a:bodyPr>
          <a:lstStyle/>
          <a:p>
            <a:r>
              <a:rPr lang="en-US" dirty="0"/>
              <a:t>Event loop</a:t>
            </a:r>
          </a:p>
          <a:p>
            <a:pPr marL="285750" indent="-285750">
              <a:buFontTx/>
              <a:buChar char="-"/>
            </a:pPr>
            <a:r>
              <a:rPr lang="en-US" dirty="0"/>
              <a:t>Get event from a queue,</a:t>
            </a:r>
          </a:p>
          <a:p>
            <a:pPr marL="742950" lvl="1" indent="-285750">
              <a:buFontTx/>
              <a:buChar char="-"/>
            </a:pPr>
            <a:r>
              <a:rPr lang="en-US" dirty="0"/>
              <a:t>e.g., keystroke</a:t>
            </a:r>
          </a:p>
          <a:p>
            <a:pPr marL="285750" indent="-285750">
              <a:buFontTx/>
              <a:buChar char="-"/>
            </a:pPr>
            <a:r>
              <a:rPr lang="en-US" dirty="0"/>
              <a:t>Process it, e.g.,</a:t>
            </a:r>
          </a:p>
          <a:p>
            <a:pPr marL="742950" lvl="1" indent="-285750">
              <a:buFontTx/>
              <a:buChar char="-"/>
            </a:pPr>
            <a:r>
              <a:rPr lang="en-US" dirty="0"/>
              <a:t>Translate to a char</a:t>
            </a:r>
          </a:p>
          <a:p>
            <a:pPr marL="285750" indent="-285750">
              <a:buFontTx/>
              <a:buChar char="-"/>
            </a:pPr>
            <a:r>
              <a:rPr lang="en-US" dirty="0"/>
              <a:t>Route to correct process</a:t>
            </a:r>
          </a:p>
          <a:p>
            <a:pPr marL="285750" indent="-285750">
              <a:buFontTx/>
              <a:buChar char="-"/>
            </a:pPr>
            <a:r>
              <a:rPr lang="en-US" dirty="0"/>
              <a:t>Process executes</a:t>
            </a:r>
          </a:p>
          <a:p>
            <a:pPr marL="285750" indent="-285750">
              <a:buFontTx/>
              <a:buChar char="-"/>
            </a:pPr>
            <a:r>
              <a:rPr lang="en-US" dirty="0"/>
              <a:t>Process returns control</a:t>
            </a:r>
          </a:p>
        </p:txBody>
      </p:sp>
    </p:spTree>
    <p:extLst>
      <p:ext uri="{BB962C8B-B14F-4D97-AF65-F5344CB8AC3E}">
        <p14:creationId xmlns:p14="http://schemas.microsoft.com/office/powerpoint/2010/main" val="1661505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3FE45-A083-2A99-0164-D7CCD5BF7F67}"/>
              </a:ext>
            </a:extLst>
          </p:cNvPr>
          <p:cNvSpPr>
            <a:spLocks noGrp="1"/>
          </p:cNvSpPr>
          <p:nvPr>
            <p:ph type="title"/>
          </p:nvPr>
        </p:nvSpPr>
        <p:spPr/>
        <p:txBody>
          <a:bodyPr/>
          <a:lstStyle/>
          <a:p>
            <a:r>
              <a:rPr lang="en-US" dirty="0" err="1"/>
              <a:t>XWindows</a:t>
            </a:r>
            <a:r>
              <a:rPr lang="en-US" dirty="0"/>
              <a:t> (Unix)</a:t>
            </a:r>
          </a:p>
        </p:txBody>
      </p:sp>
      <p:sp>
        <p:nvSpPr>
          <p:cNvPr id="3" name="Content Placeholder 2">
            <a:extLst>
              <a:ext uri="{FF2B5EF4-FFF2-40B4-BE49-F238E27FC236}">
                <a16:creationId xmlns:a16="http://schemas.microsoft.com/office/drawing/2014/main" id="{96908EA4-AC27-8226-C87F-FA1E1B8BA1C8}"/>
              </a:ext>
            </a:extLst>
          </p:cNvPr>
          <p:cNvSpPr>
            <a:spLocks noGrp="1"/>
          </p:cNvSpPr>
          <p:nvPr>
            <p:ph sz="half" idx="1"/>
          </p:nvPr>
        </p:nvSpPr>
        <p:spPr>
          <a:xfrm>
            <a:off x="430306" y="1845734"/>
            <a:ext cx="5604733" cy="4023360"/>
          </a:xfrm>
        </p:spPr>
        <p:txBody>
          <a:bodyPr>
            <a:noAutofit/>
          </a:bodyPr>
          <a:lstStyle/>
          <a:p>
            <a:pPr>
              <a:spcBef>
                <a:spcPts val="0"/>
              </a:spcBef>
            </a:pPr>
            <a:r>
              <a:rPr lang="en-US" sz="1400" dirty="0">
                <a:latin typeface="Consolas" panose="020B0609020204030204" pitchFamily="49" charset="0"/>
              </a:rPr>
              <a:t>/* Window attribute value mask bits */</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CWBackPixmap</a:t>
            </a:r>
            <a:r>
              <a:rPr lang="en-US" sz="1400" dirty="0">
                <a:latin typeface="Consolas" panose="020B0609020204030204" pitchFamily="49" charset="0"/>
              </a:rPr>
              <a:t>                    (1L&lt;&lt;0)</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CWBackPixel</a:t>
            </a:r>
            <a:r>
              <a:rPr lang="en-US" sz="1400" dirty="0">
                <a:latin typeface="Consolas" panose="020B0609020204030204" pitchFamily="49" charset="0"/>
              </a:rPr>
              <a:t>                     (1L&lt;&lt;1)</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CWBorderPixmap</a:t>
            </a:r>
            <a:r>
              <a:rPr lang="en-US" sz="1400" dirty="0">
                <a:latin typeface="Consolas" panose="020B0609020204030204" pitchFamily="49" charset="0"/>
              </a:rPr>
              <a:t>                  (1L&lt;&lt;2)</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CWBorderPixel</a:t>
            </a:r>
            <a:r>
              <a:rPr lang="en-US" sz="1400" dirty="0">
                <a:latin typeface="Consolas" panose="020B0609020204030204" pitchFamily="49" charset="0"/>
              </a:rPr>
              <a:t>                   (1L&lt;&lt;3)</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CWBitGravity</a:t>
            </a:r>
            <a:r>
              <a:rPr lang="en-US" sz="1400" dirty="0">
                <a:latin typeface="Consolas" panose="020B0609020204030204" pitchFamily="49" charset="0"/>
              </a:rPr>
              <a:t>                    (1L&lt;&lt;4)</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CWWinGravity</a:t>
            </a:r>
            <a:r>
              <a:rPr lang="en-US" sz="1400" dirty="0">
                <a:latin typeface="Consolas" panose="020B0609020204030204" pitchFamily="49" charset="0"/>
              </a:rPr>
              <a:t>                    (1L&lt;&lt;5)</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CWBackingStore</a:t>
            </a:r>
            <a:r>
              <a:rPr lang="en-US" sz="1400" dirty="0">
                <a:latin typeface="Consolas" panose="020B0609020204030204" pitchFamily="49" charset="0"/>
              </a:rPr>
              <a:t>                  (1L&lt;&lt;6)</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CWBackingPlanes</a:t>
            </a:r>
            <a:r>
              <a:rPr lang="en-US" sz="1400" dirty="0">
                <a:latin typeface="Consolas" panose="020B0609020204030204" pitchFamily="49" charset="0"/>
              </a:rPr>
              <a:t>                 (1L&lt;&lt;7)</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CWBackingPixel</a:t>
            </a:r>
            <a:r>
              <a:rPr lang="en-US" sz="1400" dirty="0">
                <a:latin typeface="Consolas" panose="020B0609020204030204" pitchFamily="49" charset="0"/>
              </a:rPr>
              <a:t>                  (1L&lt;&lt;8)</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CWOverrideRedirect</a:t>
            </a:r>
            <a:r>
              <a:rPr lang="en-US" sz="1400" dirty="0">
                <a:latin typeface="Consolas" panose="020B0609020204030204" pitchFamily="49" charset="0"/>
              </a:rPr>
              <a:t>              (1L&lt;&lt;9)</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CWSaveUnder</a:t>
            </a:r>
            <a:r>
              <a:rPr lang="en-US" sz="1400" dirty="0">
                <a:latin typeface="Consolas" panose="020B0609020204030204" pitchFamily="49" charset="0"/>
              </a:rPr>
              <a:t>                     (1L&lt;&lt;10)</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CWEventMask</a:t>
            </a:r>
            <a:r>
              <a:rPr lang="en-US" sz="1400" dirty="0">
                <a:latin typeface="Consolas" panose="020B0609020204030204" pitchFamily="49" charset="0"/>
              </a:rPr>
              <a:t>                     (1L&lt;&lt;11)</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CWDontPropagate</a:t>
            </a:r>
            <a:r>
              <a:rPr lang="en-US" sz="1400" dirty="0">
                <a:latin typeface="Consolas" panose="020B0609020204030204" pitchFamily="49" charset="0"/>
              </a:rPr>
              <a:t>                 (1L&lt;&lt;12)</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CWColormap</a:t>
            </a:r>
            <a:r>
              <a:rPr lang="en-US" sz="1400" dirty="0">
                <a:latin typeface="Consolas" panose="020B0609020204030204" pitchFamily="49" charset="0"/>
              </a:rPr>
              <a:t>                      (1L&lt;&lt;13)</a:t>
            </a:r>
          </a:p>
          <a:p>
            <a:pPr>
              <a:spcBef>
                <a:spcPts val="0"/>
              </a:spcBef>
            </a:pPr>
            <a:r>
              <a:rPr lang="en-US" sz="1400" dirty="0">
                <a:latin typeface="Consolas" panose="020B0609020204030204" pitchFamily="49" charset="0"/>
              </a:rPr>
              <a:t>#define    </a:t>
            </a:r>
            <a:r>
              <a:rPr lang="en-US" sz="1400" dirty="0" err="1">
                <a:latin typeface="Consolas" panose="020B0609020204030204" pitchFamily="49" charset="0"/>
              </a:rPr>
              <a:t>CWCursor</a:t>
            </a:r>
            <a:r>
              <a:rPr lang="en-US" sz="1400" dirty="0">
                <a:latin typeface="Consolas" panose="020B0609020204030204" pitchFamily="49" charset="0"/>
              </a:rPr>
              <a:t>                        (1L&lt;&lt;14)</a:t>
            </a:r>
          </a:p>
          <a:p>
            <a:pPr>
              <a:spcBef>
                <a:spcPts val="0"/>
              </a:spcBef>
            </a:pPr>
            <a:endParaRPr lang="en-US" sz="1400" dirty="0">
              <a:latin typeface="Consolas" panose="020B0609020204030204" pitchFamily="49" charset="0"/>
            </a:endParaRPr>
          </a:p>
          <a:p>
            <a:pPr>
              <a:spcBef>
                <a:spcPts val="0"/>
              </a:spcBef>
              <a:spcAft>
                <a:spcPts val="0"/>
              </a:spcAft>
            </a:pPr>
            <a:endParaRPr lang="en-US" sz="1400" dirty="0">
              <a:latin typeface="Consolas" panose="020B0609020204030204" pitchFamily="49" charset="0"/>
            </a:endParaRPr>
          </a:p>
        </p:txBody>
      </p:sp>
      <p:sp>
        <p:nvSpPr>
          <p:cNvPr id="4" name="Content Placeholder 3">
            <a:extLst>
              <a:ext uri="{FF2B5EF4-FFF2-40B4-BE49-F238E27FC236}">
                <a16:creationId xmlns:a16="http://schemas.microsoft.com/office/drawing/2014/main" id="{53138FB9-5796-067A-78E7-4BEA38FA7C8D}"/>
              </a:ext>
            </a:extLst>
          </p:cNvPr>
          <p:cNvSpPr>
            <a:spLocks noGrp="1"/>
          </p:cNvSpPr>
          <p:nvPr>
            <p:ph sz="half" idx="2"/>
          </p:nvPr>
        </p:nvSpPr>
        <p:spPr>
          <a:xfrm>
            <a:off x="5839866" y="1845735"/>
            <a:ext cx="6085754" cy="4023360"/>
          </a:xfrm>
        </p:spPr>
        <p:txBody>
          <a:bodyPr vert="horz" lIns="0" tIns="45720" rIns="0" bIns="45720" rtlCol="0">
            <a:noAutofit/>
          </a:bodyPr>
          <a:lstStyle/>
          <a:p>
            <a:pPr>
              <a:spcBef>
                <a:spcPts val="0"/>
              </a:spcBef>
            </a:pPr>
            <a:r>
              <a:rPr lang="en-US" sz="1100" dirty="0">
                <a:latin typeface="Consolas" panose="020B0609020204030204" pitchFamily="49" charset="0"/>
              </a:rPr>
              <a:t>typedef struct {</a:t>
            </a:r>
          </a:p>
          <a:p>
            <a:pPr>
              <a:spcBef>
                <a:spcPts val="0"/>
              </a:spcBef>
            </a:pPr>
            <a:r>
              <a:rPr lang="en-US" sz="1100" dirty="0">
                <a:latin typeface="Consolas" panose="020B0609020204030204" pitchFamily="49" charset="0"/>
              </a:rPr>
              <a:t>     </a:t>
            </a:r>
            <a:r>
              <a:rPr lang="en-US" sz="1100" dirty="0" err="1">
                <a:latin typeface="Consolas" panose="020B0609020204030204" pitchFamily="49" charset="0"/>
              </a:rPr>
              <a:t>Pixmap</a:t>
            </a:r>
            <a:r>
              <a:rPr lang="en-US" sz="1100" dirty="0">
                <a:latin typeface="Consolas" panose="020B0609020204030204" pitchFamily="49" charset="0"/>
              </a:rPr>
              <a:t> </a:t>
            </a:r>
            <a:r>
              <a:rPr lang="en-US" sz="1100" dirty="0" err="1">
                <a:latin typeface="Consolas" panose="020B0609020204030204" pitchFamily="49" charset="0"/>
              </a:rPr>
              <a:t>background_pixmap</a:t>
            </a:r>
            <a:r>
              <a:rPr lang="en-US" sz="1100" dirty="0">
                <a:latin typeface="Consolas" panose="020B0609020204030204" pitchFamily="49" charset="0"/>
              </a:rPr>
              <a:t>;     /* background, None, or </a:t>
            </a:r>
            <a:r>
              <a:rPr lang="en-US" sz="1100" dirty="0" err="1">
                <a:latin typeface="Consolas" panose="020B0609020204030204" pitchFamily="49" charset="0"/>
              </a:rPr>
              <a:t>ParentRelative</a:t>
            </a:r>
            <a:r>
              <a:rPr lang="en-US" sz="1100" dirty="0">
                <a:latin typeface="Consolas" panose="020B0609020204030204" pitchFamily="49" charset="0"/>
              </a:rPr>
              <a:t> */</a:t>
            </a:r>
          </a:p>
          <a:p>
            <a:pPr>
              <a:spcBef>
                <a:spcPts val="0"/>
              </a:spcBef>
            </a:pPr>
            <a:r>
              <a:rPr lang="en-US" sz="1100" dirty="0">
                <a:latin typeface="Consolas" panose="020B0609020204030204" pitchFamily="49" charset="0"/>
              </a:rPr>
              <a:t>     unsigned long </a:t>
            </a:r>
            <a:r>
              <a:rPr lang="en-US" sz="1100" dirty="0" err="1">
                <a:latin typeface="Consolas" panose="020B0609020204030204" pitchFamily="49" charset="0"/>
              </a:rPr>
              <a:t>background_pixel</a:t>
            </a:r>
            <a:r>
              <a:rPr lang="en-US" sz="1100" dirty="0">
                <a:latin typeface="Consolas" panose="020B0609020204030204" pitchFamily="49" charset="0"/>
              </a:rPr>
              <a:t>;     /* background pixel */</a:t>
            </a:r>
          </a:p>
          <a:p>
            <a:pPr>
              <a:spcBef>
                <a:spcPts val="0"/>
              </a:spcBef>
            </a:pPr>
            <a:r>
              <a:rPr lang="en-US" sz="1100" dirty="0">
                <a:latin typeface="Consolas" panose="020B0609020204030204" pitchFamily="49" charset="0"/>
              </a:rPr>
              <a:t>     </a:t>
            </a:r>
            <a:r>
              <a:rPr lang="en-US" sz="1100" dirty="0" err="1">
                <a:latin typeface="Consolas" panose="020B0609020204030204" pitchFamily="49" charset="0"/>
              </a:rPr>
              <a:t>Pixmap</a:t>
            </a:r>
            <a:r>
              <a:rPr lang="en-US" sz="1100" dirty="0">
                <a:latin typeface="Consolas" panose="020B0609020204030204" pitchFamily="49" charset="0"/>
              </a:rPr>
              <a:t> </a:t>
            </a:r>
            <a:r>
              <a:rPr lang="en-US" sz="1100" dirty="0" err="1">
                <a:latin typeface="Consolas" panose="020B0609020204030204" pitchFamily="49" charset="0"/>
              </a:rPr>
              <a:t>border_pixmap</a:t>
            </a:r>
            <a:r>
              <a:rPr lang="en-US" sz="1100" dirty="0">
                <a:latin typeface="Consolas" panose="020B0609020204030204" pitchFamily="49" charset="0"/>
              </a:rPr>
              <a:t>;          /* border of the window or </a:t>
            </a:r>
            <a:r>
              <a:rPr lang="en-US" sz="1100" dirty="0" err="1">
                <a:latin typeface="Consolas" panose="020B0609020204030204" pitchFamily="49" charset="0"/>
              </a:rPr>
              <a:t>CopyFromParent</a:t>
            </a:r>
            <a:r>
              <a:rPr lang="en-US" sz="1100" dirty="0">
                <a:latin typeface="Consolas" panose="020B0609020204030204" pitchFamily="49" charset="0"/>
              </a:rPr>
              <a:t> */</a:t>
            </a:r>
          </a:p>
          <a:p>
            <a:pPr>
              <a:spcBef>
                <a:spcPts val="0"/>
              </a:spcBef>
            </a:pPr>
            <a:r>
              <a:rPr lang="en-US" sz="1100" dirty="0">
                <a:latin typeface="Consolas" panose="020B0609020204030204" pitchFamily="49" charset="0"/>
              </a:rPr>
              <a:t>     unsigned long </a:t>
            </a:r>
            <a:r>
              <a:rPr lang="en-US" sz="1100" dirty="0" err="1">
                <a:latin typeface="Consolas" panose="020B0609020204030204" pitchFamily="49" charset="0"/>
              </a:rPr>
              <a:t>border_pixel</a:t>
            </a:r>
            <a:r>
              <a:rPr lang="en-US" sz="1100" dirty="0">
                <a:latin typeface="Consolas" panose="020B0609020204030204" pitchFamily="49" charset="0"/>
              </a:rPr>
              <a:t>;     /* border pixel value */</a:t>
            </a:r>
          </a:p>
          <a:p>
            <a:pPr>
              <a:spcBef>
                <a:spcPts val="0"/>
              </a:spcBef>
            </a:pPr>
            <a:r>
              <a:rPr lang="en-US" sz="1100" dirty="0">
                <a:latin typeface="Consolas" panose="020B0609020204030204" pitchFamily="49" charset="0"/>
              </a:rPr>
              <a:t>     int </a:t>
            </a:r>
            <a:r>
              <a:rPr lang="en-US" sz="1100" dirty="0" err="1">
                <a:latin typeface="Consolas" panose="020B0609020204030204" pitchFamily="49" charset="0"/>
              </a:rPr>
              <a:t>bit_gravity</a:t>
            </a:r>
            <a:r>
              <a:rPr lang="en-US" sz="1100" dirty="0">
                <a:latin typeface="Consolas" panose="020B0609020204030204" pitchFamily="49" charset="0"/>
              </a:rPr>
              <a:t>;     /* one of bit gravity values */</a:t>
            </a:r>
          </a:p>
          <a:p>
            <a:pPr>
              <a:spcBef>
                <a:spcPts val="0"/>
              </a:spcBef>
            </a:pPr>
            <a:r>
              <a:rPr lang="en-US" sz="1100" dirty="0">
                <a:latin typeface="Consolas" panose="020B0609020204030204" pitchFamily="49" charset="0"/>
              </a:rPr>
              <a:t>     int </a:t>
            </a:r>
            <a:r>
              <a:rPr lang="en-US" sz="1100" dirty="0" err="1">
                <a:latin typeface="Consolas" panose="020B0609020204030204" pitchFamily="49" charset="0"/>
              </a:rPr>
              <a:t>win_gravity</a:t>
            </a:r>
            <a:r>
              <a:rPr lang="en-US" sz="1100" dirty="0">
                <a:latin typeface="Consolas" panose="020B0609020204030204" pitchFamily="49" charset="0"/>
              </a:rPr>
              <a:t>;     /* one of the window gravity values */</a:t>
            </a:r>
          </a:p>
          <a:p>
            <a:pPr>
              <a:spcBef>
                <a:spcPts val="0"/>
              </a:spcBef>
            </a:pPr>
            <a:r>
              <a:rPr lang="en-US" sz="1100" dirty="0">
                <a:latin typeface="Consolas" panose="020B0609020204030204" pitchFamily="49" charset="0"/>
              </a:rPr>
              <a:t>     int </a:t>
            </a:r>
            <a:r>
              <a:rPr lang="en-US" sz="1100" dirty="0" err="1">
                <a:latin typeface="Consolas" panose="020B0609020204030204" pitchFamily="49" charset="0"/>
              </a:rPr>
              <a:t>backing_store</a:t>
            </a:r>
            <a:r>
              <a:rPr lang="en-US" sz="1100" dirty="0">
                <a:latin typeface="Consolas" panose="020B0609020204030204" pitchFamily="49" charset="0"/>
              </a:rPr>
              <a:t>;     /* </a:t>
            </a:r>
            <a:r>
              <a:rPr lang="en-US" sz="1100" dirty="0" err="1">
                <a:latin typeface="Consolas" panose="020B0609020204030204" pitchFamily="49" charset="0"/>
              </a:rPr>
              <a:t>NotUseful</a:t>
            </a:r>
            <a:r>
              <a:rPr lang="en-US" sz="1100" dirty="0">
                <a:latin typeface="Consolas" panose="020B0609020204030204" pitchFamily="49" charset="0"/>
              </a:rPr>
              <a:t>, </a:t>
            </a:r>
            <a:r>
              <a:rPr lang="en-US" sz="1100" dirty="0" err="1">
                <a:latin typeface="Consolas" panose="020B0609020204030204" pitchFamily="49" charset="0"/>
              </a:rPr>
              <a:t>WhenMapped</a:t>
            </a:r>
            <a:r>
              <a:rPr lang="en-US" sz="1100" dirty="0">
                <a:latin typeface="Consolas" panose="020B0609020204030204" pitchFamily="49" charset="0"/>
              </a:rPr>
              <a:t>, Always */</a:t>
            </a:r>
          </a:p>
          <a:p>
            <a:pPr>
              <a:spcBef>
                <a:spcPts val="0"/>
              </a:spcBef>
            </a:pPr>
            <a:r>
              <a:rPr lang="en-US" sz="1100" dirty="0">
                <a:latin typeface="Consolas" panose="020B0609020204030204" pitchFamily="49" charset="0"/>
              </a:rPr>
              <a:t>     unsigned long </a:t>
            </a:r>
            <a:r>
              <a:rPr lang="en-US" sz="1100" dirty="0" err="1">
                <a:latin typeface="Consolas" panose="020B0609020204030204" pitchFamily="49" charset="0"/>
              </a:rPr>
              <a:t>backing_planes</a:t>
            </a:r>
            <a:r>
              <a:rPr lang="en-US" sz="1100" dirty="0">
                <a:latin typeface="Consolas" panose="020B0609020204030204" pitchFamily="49" charset="0"/>
              </a:rPr>
              <a:t>;     /* planes to be preserved if possible */</a:t>
            </a:r>
          </a:p>
          <a:p>
            <a:pPr>
              <a:spcBef>
                <a:spcPts val="0"/>
              </a:spcBef>
            </a:pPr>
            <a:r>
              <a:rPr lang="en-US" sz="1100" dirty="0">
                <a:latin typeface="Consolas" panose="020B0609020204030204" pitchFamily="49" charset="0"/>
              </a:rPr>
              <a:t>     unsigned long </a:t>
            </a:r>
            <a:r>
              <a:rPr lang="en-US" sz="1100" dirty="0" err="1">
                <a:latin typeface="Consolas" panose="020B0609020204030204" pitchFamily="49" charset="0"/>
              </a:rPr>
              <a:t>backing_pixel</a:t>
            </a:r>
            <a:r>
              <a:rPr lang="en-US" sz="1100" dirty="0">
                <a:latin typeface="Consolas" panose="020B0609020204030204" pitchFamily="49" charset="0"/>
              </a:rPr>
              <a:t>;     /* value to use in restoring planes */</a:t>
            </a:r>
          </a:p>
          <a:p>
            <a:pPr>
              <a:spcBef>
                <a:spcPts val="0"/>
              </a:spcBef>
            </a:pPr>
            <a:r>
              <a:rPr lang="en-US" sz="1100" dirty="0">
                <a:latin typeface="Consolas" panose="020B0609020204030204" pitchFamily="49" charset="0"/>
              </a:rPr>
              <a:t>     Bool </a:t>
            </a:r>
            <a:r>
              <a:rPr lang="en-US" sz="1100" dirty="0" err="1">
                <a:latin typeface="Consolas" panose="020B0609020204030204" pitchFamily="49" charset="0"/>
              </a:rPr>
              <a:t>save_under</a:t>
            </a:r>
            <a:r>
              <a:rPr lang="en-US" sz="1100" dirty="0">
                <a:latin typeface="Consolas" panose="020B0609020204030204" pitchFamily="49" charset="0"/>
              </a:rPr>
              <a:t>;     /* should bits under be saved? (popups) */</a:t>
            </a:r>
          </a:p>
          <a:p>
            <a:pPr>
              <a:spcBef>
                <a:spcPts val="0"/>
              </a:spcBef>
            </a:pPr>
            <a:r>
              <a:rPr lang="en-US" sz="1100" dirty="0">
                <a:latin typeface="Consolas" panose="020B0609020204030204" pitchFamily="49" charset="0"/>
              </a:rPr>
              <a:t>     long </a:t>
            </a:r>
            <a:r>
              <a:rPr lang="en-US" sz="1100" dirty="0" err="1">
                <a:latin typeface="Consolas" panose="020B0609020204030204" pitchFamily="49" charset="0"/>
              </a:rPr>
              <a:t>event_mask</a:t>
            </a:r>
            <a:r>
              <a:rPr lang="en-US" sz="1100" dirty="0">
                <a:latin typeface="Consolas" panose="020B0609020204030204" pitchFamily="49" charset="0"/>
              </a:rPr>
              <a:t>;     /* set of events that should be saved */</a:t>
            </a:r>
          </a:p>
          <a:p>
            <a:pPr>
              <a:spcBef>
                <a:spcPts val="0"/>
              </a:spcBef>
            </a:pPr>
            <a:r>
              <a:rPr lang="en-US" sz="1100" dirty="0">
                <a:latin typeface="Consolas" panose="020B0609020204030204" pitchFamily="49" charset="0"/>
              </a:rPr>
              <a:t>     long </a:t>
            </a:r>
            <a:r>
              <a:rPr lang="en-US" sz="1100" dirty="0" err="1">
                <a:latin typeface="Consolas" panose="020B0609020204030204" pitchFamily="49" charset="0"/>
              </a:rPr>
              <a:t>do_not_propagate_mask</a:t>
            </a:r>
            <a:r>
              <a:rPr lang="en-US" sz="1100" dirty="0">
                <a:latin typeface="Consolas" panose="020B0609020204030204" pitchFamily="49" charset="0"/>
              </a:rPr>
              <a:t>;     /* set of events that should not propagate */</a:t>
            </a:r>
          </a:p>
          <a:p>
            <a:pPr>
              <a:spcBef>
                <a:spcPts val="0"/>
              </a:spcBef>
            </a:pPr>
            <a:r>
              <a:rPr lang="en-US" sz="1100" dirty="0">
                <a:latin typeface="Consolas" panose="020B0609020204030204" pitchFamily="49" charset="0"/>
              </a:rPr>
              <a:t>     Bool </a:t>
            </a:r>
            <a:r>
              <a:rPr lang="en-US" sz="1100" dirty="0" err="1">
                <a:latin typeface="Consolas" panose="020B0609020204030204" pitchFamily="49" charset="0"/>
              </a:rPr>
              <a:t>override_redirect</a:t>
            </a:r>
            <a:r>
              <a:rPr lang="en-US" sz="1100" dirty="0">
                <a:latin typeface="Consolas" panose="020B0609020204030204" pitchFamily="49" charset="0"/>
              </a:rPr>
              <a:t>;     /* </a:t>
            </a:r>
            <a:r>
              <a:rPr lang="en-US" sz="1100" dirty="0" err="1">
                <a:latin typeface="Consolas" panose="020B0609020204030204" pitchFamily="49" charset="0"/>
              </a:rPr>
              <a:t>boolean</a:t>
            </a:r>
            <a:r>
              <a:rPr lang="en-US" sz="1100" dirty="0">
                <a:latin typeface="Consolas" panose="020B0609020204030204" pitchFamily="49" charset="0"/>
              </a:rPr>
              <a:t> value for </a:t>
            </a:r>
            <a:r>
              <a:rPr lang="en-US" sz="1100" dirty="0" err="1">
                <a:latin typeface="Consolas" panose="020B0609020204030204" pitchFamily="49" charset="0"/>
              </a:rPr>
              <a:t>override_redirect</a:t>
            </a:r>
            <a:r>
              <a:rPr lang="en-US" sz="1100" dirty="0">
                <a:latin typeface="Consolas" panose="020B0609020204030204" pitchFamily="49" charset="0"/>
              </a:rPr>
              <a:t> */</a:t>
            </a:r>
          </a:p>
          <a:p>
            <a:pPr>
              <a:spcBef>
                <a:spcPts val="0"/>
              </a:spcBef>
            </a:pPr>
            <a:r>
              <a:rPr lang="en-US" sz="1100" dirty="0">
                <a:latin typeface="Consolas" panose="020B0609020204030204" pitchFamily="49" charset="0"/>
              </a:rPr>
              <a:t>     Colormap </a:t>
            </a:r>
            <a:r>
              <a:rPr lang="en-US" sz="1100" dirty="0" err="1">
                <a:latin typeface="Consolas" panose="020B0609020204030204" pitchFamily="49" charset="0"/>
              </a:rPr>
              <a:t>colormap</a:t>
            </a:r>
            <a:r>
              <a:rPr lang="en-US" sz="1100" dirty="0">
                <a:latin typeface="Consolas" panose="020B0609020204030204" pitchFamily="49" charset="0"/>
              </a:rPr>
              <a:t>;     /* color map to be associated with window */</a:t>
            </a:r>
          </a:p>
          <a:p>
            <a:pPr>
              <a:spcBef>
                <a:spcPts val="0"/>
              </a:spcBef>
            </a:pPr>
            <a:r>
              <a:rPr lang="en-US" sz="1100" dirty="0">
                <a:latin typeface="Consolas" panose="020B0609020204030204" pitchFamily="49" charset="0"/>
              </a:rPr>
              <a:t>     Cursor </a:t>
            </a:r>
            <a:r>
              <a:rPr lang="en-US" sz="1100" dirty="0" err="1">
                <a:latin typeface="Consolas" panose="020B0609020204030204" pitchFamily="49" charset="0"/>
              </a:rPr>
              <a:t>cursor</a:t>
            </a:r>
            <a:r>
              <a:rPr lang="en-US" sz="1100" dirty="0">
                <a:latin typeface="Consolas" panose="020B0609020204030204" pitchFamily="49" charset="0"/>
              </a:rPr>
              <a:t>;          /* cursor to be displayed (or None) */</a:t>
            </a:r>
          </a:p>
          <a:p>
            <a:pPr>
              <a:spcBef>
                <a:spcPts val="0"/>
              </a:spcBef>
            </a:pPr>
            <a:r>
              <a:rPr lang="en-US" sz="1100" dirty="0">
                <a:latin typeface="Consolas" panose="020B0609020204030204" pitchFamily="49" charset="0"/>
              </a:rPr>
              <a:t>} </a:t>
            </a:r>
            <a:r>
              <a:rPr lang="en-US" sz="1100" dirty="0" err="1">
                <a:latin typeface="Consolas" panose="020B0609020204030204" pitchFamily="49" charset="0"/>
              </a:rPr>
              <a:t>XSetWindowAttributes</a:t>
            </a:r>
            <a:r>
              <a:rPr lang="en-US" sz="1100" dirty="0">
                <a:latin typeface="Consolas" panose="020B0609020204030204" pitchFamily="49" charset="0"/>
              </a:rPr>
              <a:t>;</a:t>
            </a:r>
          </a:p>
        </p:txBody>
      </p:sp>
    </p:spTree>
    <p:extLst>
      <p:ext uri="{BB962C8B-B14F-4D97-AF65-F5344CB8AC3E}">
        <p14:creationId xmlns:p14="http://schemas.microsoft.com/office/powerpoint/2010/main" val="22643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3EC9A1-EAE7-4C1A-9171-F23AE6749CFB}"/>
              </a:ext>
            </a:extLst>
          </p:cNvPr>
          <p:cNvSpPr/>
          <p:nvPr/>
        </p:nvSpPr>
        <p:spPr>
          <a:xfrm>
            <a:off x="934753" y="1651000"/>
            <a:ext cx="8953526" cy="3276600"/>
          </a:xfrm>
          <a:prstGeom prst="rect">
            <a:avLst/>
          </a:prstGeom>
          <a:solidFill>
            <a:srgbClr val="FFFFFF">
              <a:alpha val="50196"/>
            </a:srgbClr>
          </a:solidFill>
        </p:spPr>
        <p:style>
          <a:lnRef idx="2">
            <a:schemeClr val="accent1"/>
          </a:lnRef>
          <a:fillRef idx="1">
            <a:schemeClr val="lt1"/>
          </a:fillRef>
          <a:effectRef idx="0">
            <a:schemeClr val="accent1"/>
          </a:effectRef>
          <a:fontRef idx="minor">
            <a:schemeClr val="dk1"/>
          </a:fontRef>
        </p:style>
        <p:txBody>
          <a:bodyPr wrap="square">
            <a:noAutofit/>
          </a:bodyPr>
          <a:lstStyle/>
          <a:p>
            <a:r>
              <a:rPr lang="en-US" sz="1200" dirty="0"/>
              <a:t>&lt;script&gt;</a:t>
            </a:r>
          </a:p>
          <a:p>
            <a:r>
              <a:rPr lang="en-US" sz="1200" dirty="0"/>
              <a:t>function </a:t>
            </a:r>
            <a:r>
              <a:rPr lang="en-US" sz="1200" dirty="0" err="1"/>
              <a:t>loadDoc</a:t>
            </a:r>
            <a:r>
              <a:rPr lang="en-US" sz="1200" dirty="0"/>
              <a:t>(</a:t>
            </a:r>
            <a:r>
              <a:rPr lang="en-US" sz="1200" dirty="0" err="1"/>
              <a:t>url</a:t>
            </a:r>
            <a:r>
              <a:rPr lang="en-US" sz="1200" dirty="0"/>
              <a:t>, </a:t>
            </a:r>
            <a:r>
              <a:rPr lang="en-US" sz="1200" dirty="0" err="1"/>
              <a:t>cFunction</a:t>
            </a:r>
            <a:r>
              <a:rPr lang="en-US" sz="1200" dirty="0"/>
              <a:t>) {</a:t>
            </a:r>
          </a:p>
          <a:p>
            <a:r>
              <a:rPr lang="en-US" sz="1200" dirty="0"/>
              <a:t>  var </a:t>
            </a:r>
            <a:r>
              <a:rPr lang="en-US" sz="1200" dirty="0" err="1"/>
              <a:t>xhttp</a:t>
            </a:r>
            <a:r>
              <a:rPr lang="en-US" sz="1200" dirty="0"/>
              <a:t>;</a:t>
            </a:r>
          </a:p>
          <a:p>
            <a:r>
              <a:rPr lang="en-US" sz="1200" dirty="0"/>
              <a:t>  </a:t>
            </a:r>
            <a:r>
              <a:rPr lang="en-US" sz="1200" dirty="0" err="1"/>
              <a:t>xhttp</a:t>
            </a:r>
            <a:r>
              <a:rPr lang="en-US" sz="1200" dirty="0"/>
              <a:t>=new </a:t>
            </a:r>
            <a:r>
              <a:rPr lang="en-US" sz="1200" dirty="0" err="1"/>
              <a:t>XMLHttpRequest</a:t>
            </a:r>
            <a:r>
              <a:rPr lang="en-US" sz="1200" dirty="0"/>
              <a:t>();</a:t>
            </a:r>
          </a:p>
          <a:p>
            <a:r>
              <a:rPr lang="en-US" sz="1200" dirty="0"/>
              <a:t>  </a:t>
            </a:r>
            <a:r>
              <a:rPr lang="en-US" sz="1200" dirty="0" err="1"/>
              <a:t>xhttp.onreadystatechange</a:t>
            </a:r>
            <a:r>
              <a:rPr lang="en-US" sz="1200" dirty="0"/>
              <a:t> = function() {</a:t>
            </a:r>
          </a:p>
          <a:p>
            <a:r>
              <a:rPr lang="en-US" sz="1200" dirty="0"/>
              <a:t>    if (</a:t>
            </a:r>
            <a:r>
              <a:rPr lang="en-US" sz="1200" dirty="0" err="1"/>
              <a:t>this.readyState</a:t>
            </a:r>
            <a:r>
              <a:rPr lang="en-US" sz="1200" dirty="0"/>
              <a:t> == 4 &amp;&amp; </a:t>
            </a:r>
            <a:r>
              <a:rPr lang="en-US" sz="1200" dirty="0" err="1"/>
              <a:t>this.status</a:t>
            </a:r>
            <a:r>
              <a:rPr lang="en-US" sz="1200" dirty="0"/>
              <a:t> == 200) {</a:t>
            </a:r>
          </a:p>
          <a:p>
            <a:r>
              <a:rPr lang="en-US" sz="1200" dirty="0"/>
              <a:t>      </a:t>
            </a:r>
            <a:r>
              <a:rPr lang="en-US" sz="1200" dirty="0" err="1"/>
              <a:t>cFunction</a:t>
            </a:r>
            <a:r>
              <a:rPr lang="en-US" sz="1200" dirty="0"/>
              <a:t>(this);</a:t>
            </a:r>
          </a:p>
          <a:p>
            <a:r>
              <a:rPr lang="en-US" sz="1200" dirty="0"/>
              <a:t>    }</a:t>
            </a:r>
          </a:p>
          <a:p>
            <a:r>
              <a:rPr lang="en-US" sz="1200" dirty="0"/>
              <a:t>  };</a:t>
            </a:r>
          </a:p>
          <a:p>
            <a:r>
              <a:rPr lang="en-US" sz="1200" dirty="0"/>
              <a:t>  </a:t>
            </a:r>
            <a:r>
              <a:rPr lang="en-US" sz="1200" dirty="0" err="1"/>
              <a:t>xhttp.open</a:t>
            </a:r>
            <a:r>
              <a:rPr lang="en-US" sz="1200" dirty="0"/>
              <a:t>("GET", </a:t>
            </a:r>
            <a:r>
              <a:rPr lang="en-US" sz="1200" dirty="0" err="1"/>
              <a:t>url</a:t>
            </a:r>
            <a:r>
              <a:rPr lang="en-US" sz="1200" dirty="0"/>
              <a:t>, true);</a:t>
            </a:r>
          </a:p>
          <a:p>
            <a:r>
              <a:rPr lang="en-US" sz="1200" dirty="0"/>
              <a:t>  </a:t>
            </a:r>
            <a:r>
              <a:rPr lang="en-US" sz="1200" dirty="0" err="1"/>
              <a:t>xhttp.send</a:t>
            </a:r>
            <a:r>
              <a:rPr lang="en-US" sz="1200" dirty="0"/>
              <a:t>();</a:t>
            </a:r>
          </a:p>
          <a:p>
            <a:r>
              <a:rPr lang="en-US" sz="1200" dirty="0"/>
              <a:t>}</a:t>
            </a:r>
          </a:p>
          <a:p>
            <a:r>
              <a:rPr lang="en-US" sz="1200" dirty="0"/>
              <a:t>function </a:t>
            </a:r>
            <a:r>
              <a:rPr lang="en-US" sz="1200" dirty="0" err="1"/>
              <a:t>myFunction</a:t>
            </a:r>
            <a:r>
              <a:rPr lang="en-US" sz="1200" dirty="0"/>
              <a:t>(</a:t>
            </a:r>
            <a:r>
              <a:rPr lang="en-US" sz="1200" dirty="0" err="1"/>
              <a:t>xhttp</a:t>
            </a:r>
            <a:r>
              <a:rPr lang="en-US" sz="1200" dirty="0"/>
              <a:t>) {</a:t>
            </a:r>
          </a:p>
          <a:p>
            <a:r>
              <a:rPr lang="en-US" sz="1200" dirty="0"/>
              <a:t>  </a:t>
            </a:r>
            <a:r>
              <a:rPr lang="en-US" sz="1200" dirty="0" err="1"/>
              <a:t>document.getElementById</a:t>
            </a:r>
            <a:r>
              <a:rPr lang="en-US" sz="1200" dirty="0"/>
              <a:t>("demo").</a:t>
            </a:r>
            <a:r>
              <a:rPr lang="en-US" sz="1200" dirty="0" err="1"/>
              <a:t>innerHTML</a:t>
            </a:r>
            <a:r>
              <a:rPr lang="en-US" sz="1200" dirty="0"/>
              <a:t> =</a:t>
            </a:r>
          </a:p>
          <a:p>
            <a:r>
              <a:rPr lang="en-US" sz="1200" dirty="0"/>
              <a:t>  </a:t>
            </a:r>
            <a:r>
              <a:rPr lang="en-US" sz="1200" dirty="0" err="1"/>
              <a:t>xhttp.responseText</a:t>
            </a:r>
            <a:r>
              <a:rPr lang="en-US" sz="1200" dirty="0"/>
              <a:t>;</a:t>
            </a:r>
          </a:p>
          <a:p>
            <a:r>
              <a:rPr lang="en-US" sz="1200" dirty="0"/>
              <a:t>}</a:t>
            </a:r>
          </a:p>
          <a:p>
            <a:r>
              <a:rPr lang="en-US" sz="1200" dirty="0"/>
              <a:t>&lt;/script&gt;</a:t>
            </a:r>
          </a:p>
        </p:txBody>
      </p:sp>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p:txBody>
          <a:bodyPr/>
          <a:lstStyle/>
          <a:p>
            <a:r>
              <a:rPr lang="en-US" dirty="0"/>
              <a:t>AJAX: Async XHR Pattern</a:t>
            </a:r>
          </a:p>
        </p:txBody>
      </p:sp>
      <p:sp>
        <p:nvSpPr>
          <p:cNvPr id="3" name="TextBox 2">
            <a:extLst>
              <a:ext uri="{FF2B5EF4-FFF2-40B4-BE49-F238E27FC236}">
                <a16:creationId xmlns:a16="http://schemas.microsoft.com/office/drawing/2014/main" id="{11E83CAE-40BE-4027-9701-A6625ACE3139}"/>
              </a:ext>
            </a:extLst>
          </p:cNvPr>
          <p:cNvSpPr txBox="1"/>
          <p:nvPr/>
        </p:nvSpPr>
        <p:spPr>
          <a:xfrm>
            <a:off x="2578213" y="5016500"/>
            <a:ext cx="4586271" cy="369332"/>
          </a:xfrm>
          <a:prstGeom prst="rect">
            <a:avLst/>
          </a:prstGeom>
          <a:noFill/>
        </p:spPr>
        <p:txBody>
          <a:bodyPr wrap="square" rtlCol="0">
            <a:spAutoFit/>
          </a:bodyPr>
          <a:lstStyle/>
          <a:p>
            <a:r>
              <a:rPr lang="en-US" dirty="0"/>
              <a:t>AJAX:  GET/ POST with listener</a:t>
            </a:r>
          </a:p>
        </p:txBody>
      </p:sp>
      <p:sp>
        <p:nvSpPr>
          <p:cNvPr id="5" name="TextBox 4">
            <a:extLst>
              <a:ext uri="{FF2B5EF4-FFF2-40B4-BE49-F238E27FC236}">
                <a16:creationId xmlns:a16="http://schemas.microsoft.com/office/drawing/2014/main" id="{58F1B9E0-ECDD-4DE4-B129-1C0280392C62}"/>
              </a:ext>
            </a:extLst>
          </p:cNvPr>
          <p:cNvSpPr txBox="1"/>
          <p:nvPr/>
        </p:nvSpPr>
        <p:spPr>
          <a:xfrm>
            <a:off x="9931400" y="2540000"/>
            <a:ext cx="2032000" cy="646331"/>
          </a:xfrm>
          <a:prstGeom prst="rect">
            <a:avLst/>
          </a:prstGeom>
          <a:noFill/>
        </p:spPr>
        <p:txBody>
          <a:bodyPr wrap="square" rtlCol="0">
            <a:spAutoFit/>
          </a:bodyPr>
          <a:lstStyle/>
          <a:p>
            <a:r>
              <a:rPr lang="en-US" dirty="0"/>
              <a:t>Don’t block until waiting</a:t>
            </a:r>
          </a:p>
        </p:txBody>
      </p:sp>
    </p:spTree>
    <p:extLst>
      <p:ext uri="{BB962C8B-B14F-4D97-AF65-F5344CB8AC3E}">
        <p14:creationId xmlns:p14="http://schemas.microsoft.com/office/powerpoint/2010/main" val="359975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0B6A5-C7D2-449C-9F59-47A4ED08CFAD}"/>
              </a:ext>
            </a:extLst>
          </p:cNvPr>
          <p:cNvSpPr>
            <a:spLocks noGrp="1"/>
          </p:cNvSpPr>
          <p:nvPr>
            <p:ph type="title"/>
          </p:nvPr>
        </p:nvSpPr>
        <p:spPr/>
        <p:txBody>
          <a:bodyPr/>
          <a:lstStyle/>
          <a:p>
            <a:r>
              <a:rPr lang="en-US" dirty="0"/>
              <a:t>APIs are …</a:t>
            </a:r>
          </a:p>
        </p:txBody>
      </p:sp>
      <p:sp>
        <p:nvSpPr>
          <p:cNvPr id="3" name="Content Placeholder 2">
            <a:extLst>
              <a:ext uri="{FF2B5EF4-FFF2-40B4-BE49-F238E27FC236}">
                <a16:creationId xmlns:a16="http://schemas.microsoft.com/office/drawing/2014/main" id="{3E8BC619-E7D0-457A-8FB6-CC3B66217A30}"/>
              </a:ext>
            </a:extLst>
          </p:cNvPr>
          <p:cNvSpPr>
            <a:spLocks noGrp="1"/>
          </p:cNvSpPr>
          <p:nvPr>
            <p:ph idx="1"/>
          </p:nvPr>
        </p:nvSpPr>
        <p:spPr/>
        <p:txBody>
          <a:bodyPr/>
          <a:lstStyle/>
          <a:p>
            <a:pPr marL="0" indent="0">
              <a:buNone/>
            </a:pPr>
            <a:r>
              <a:rPr lang="en-US" dirty="0"/>
              <a:t>A formal connection between modules</a:t>
            </a:r>
          </a:p>
          <a:p>
            <a:pPr marL="0" indent="0">
              <a:buNone/>
            </a:pPr>
            <a:r>
              <a:rPr lang="en-US" dirty="0"/>
              <a:t>Can be:</a:t>
            </a:r>
          </a:p>
          <a:p>
            <a:pPr lvl="1">
              <a:buFont typeface="Arial" panose="020B0604020202020204" pitchFamily="34" charset="0"/>
              <a:buChar char="•"/>
            </a:pPr>
            <a:r>
              <a:rPr lang="en-US" dirty="0"/>
              <a:t>App to library</a:t>
            </a:r>
          </a:p>
          <a:p>
            <a:pPr lvl="1">
              <a:buFont typeface="Arial" panose="020B0604020202020204" pitchFamily="34" charset="0"/>
              <a:buChar char="•"/>
            </a:pPr>
            <a:r>
              <a:rPr lang="en-US" dirty="0"/>
              <a:t>Peer to peer</a:t>
            </a:r>
          </a:p>
          <a:p>
            <a:pPr lvl="1">
              <a:buFont typeface="Arial" panose="020B0604020202020204" pitchFamily="34" charset="0"/>
              <a:buChar char="•"/>
            </a:pPr>
            <a:r>
              <a:rPr lang="en-US" dirty="0"/>
              <a:t>Client to Server</a:t>
            </a:r>
          </a:p>
          <a:p>
            <a:pPr lvl="1">
              <a:buFont typeface="Arial" panose="020B0604020202020204" pitchFamily="34" charset="0"/>
              <a:buChar char="•"/>
            </a:pPr>
            <a:r>
              <a:rPr lang="en-US" dirty="0"/>
              <a:t>Always a CONTRACT between the two entities</a:t>
            </a:r>
          </a:p>
          <a:p>
            <a:pPr lvl="1">
              <a:buFont typeface="Arial" panose="020B0604020202020204" pitchFamily="34" charset="0"/>
              <a:buChar char="•"/>
            </a:pPr>
            <a:r>
              <a:rPr lang="en-US" dirty="0"/>
              <a:t>Formalized in SDKs, DDKs</a:t>
            </a:r>
          </a:p>
          <a:p>
            <a:endParaRPr lang="en-US" dirty="0"/>
          </a:p>
        </p:txBody>
      </p:sp>
      <p:pic>
        <p:nvPicPr>
          <p:cNvPr id="5" name="Picture 4">
            <a:extLst>
              <a:ext uri="{FF2B5EF4-FFF2-40B4-BE49-F238E27FC236}">
                <a16:creationId xmlns:a16="http://schemas.microsoft.com/office/drawing/2014/main" id="{F03C3094-6337-48E5-B094-15B788CEB6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4876" y="2375220"/>
            <a:ext cx="3363211" cy="2284713"/>
          </a:xfrm>
          <a:prstGeom prst="rect">
            <a:avLst/>
          </a:prstGeom>
        </p:spPr>
      </p:pic>
    </p:spTree>
    <p:extLst>
      <p:ext uri="{BB962C8B-B14F-4D97-AF65-F5344CB8AC3E}">
        <p14:creationId xmlns:p14="http://schemas.microsoft.com/office/powerpoint/2010/main" val="1293947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p:txBody>
          <a:bodyPr/>
          <a:lstStyle/>
          <a:p>
            <a:r>
              <a:rPr lang="en-US" dirty="0"/>
              <a:t>In Early DOS/Windows…</a:t>
            </a:r>
          </a:p>
        </p:txBody>
      </p:sp>
      <p:sp>
        <p:nvSpPr>
          <p:cNvPr id="3" name="TextBox 2">
            <a:extLst>
              <a:ext uri="{FF2B5EF4-FFF2-40B4-BE49-F238E27FC236}">
                <a16:creationId xmlns:a16="http://schemas.microsoft.com/office/drawing/2014/main" id="{030A2DE0-E62C-8E3A-08F9-2AA1CABFAA32}"/>
              </a:ext>
            </a:extLst>
          </p:cNvPr>
          <p:cNvSpPr txBox="1"/>
          <p:nvPr/>
        </p:nvSpPr>
        <p:spPr>
          <a:xfrm>
            <a:off x="1351883" y="5173113"/>
            <a:ext cx="9488234" cy="707886"/>
          </a:xfrm>
          <a:prstGeom prst="rect">
            <a:avLst/>
          </a:prstGeom>
          <a:noFill/>
        </p:spPr>
        <p:txBody>
          <a:bodyPr wrap="square" rtlCol="0">
            <a:spAutoFit/>
          </a:bodyPr>
          <a:lstStyle/>
          <a:p>
            <a:pPr algn="ctr"/>
            <a:r>
              <a:rPr lang="en-US" sz="2000" dirty="0"/>
              <a:t>Single Process Execution</a:t>
            </a:r>
          </a:p>
          <a:p>
            <a:pPr algn="ctr"/>
            <a:r>
              <a:rPr lang="en-US" sz="2000" dirty="0"/>
              <a:t>All components had access to data and information about all other components</a:t>
            </a:r>
          </a:p>
        </p:txBody>
      </p:sp>
      <p:grpSp>
        <p:nvGrpSpPr>
          <p:cNvPr id="14" name="Group 13">
            <a:extLst>
              <a:ext uri="{FF2B5EF4-FFF2-40B4-BE49-F238E27FC236}">
                <a16:creationId xmlns:a16="http://schemas.microsoft.com/office/drawing/2014/main" id="{949E48EE-CF44-0748-211B-CDAFC8B8B809}"/>
              </a:ext>
            </a:extLst>
          </p:cNvPr>
          <p:cNvGrpSpPr/>
          <p:nvPr/>
        </p:nvGrpSpPr>
        <p:grpSpPr>
          <a:xfrm>
            <a:off x="4478767" y="1945699"/>
            <a:ext cx="3234466" cy="2879106"/>
            <a:chOff x="3537473" y="1929562"/>
            <a:chExt cx="3234466" cy="2879106"/>
          </a:xfrm>
        </p:grpSpPr>
        <p:sp>
          <p:nvSpPr>
            <p:cNvPr id="6" name="Rectangle: Rounded Corners 5">
              <a:extLst>
                <a:ext uri="{FF2B5EF4-FFF2-40B4-BE49-F238E27FC236}">
                  <a16:creationId xmlns:a16="http://schemas.microsoft.com/office/drawing/2014/main" id="{3DDEBD92-BD66-A692-8D10-E42DA2B0835F}"/>
                </a:ext>
              </a:extLst>
            </p:cNvPr>
            <p:cNvSpPr/>
            <p:nvPr/>
          </p:nvSpPr>
          <p:spPr>
            <a:xfrm>
              <a:off x="3537473" y="1929562"/>
              <a:ext cx="3234466" cy="2879106"/>
            </a:xfrm>
            <a:prstGeom prst="roundRect">
              <a:avLst/>
            </a:prstGeom>
            <a:solidFill>
              <a:schemeClr val="accent1">
                <a:lumMod val="40000"/>
                <a:lumOff val="6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Execution Space</a:t>
              </a:r>
            </a:p>
          </p:txBody>
        </p:sp>
        <p:grpSp>
          <p:nvGrpSpPr>
            <p:cNvPr id="13" name="Group 12">
              <a:extLst>
                <a:ext uri="{FF2B5EF4-FFF2-40B4-BE49-F238E27FC236}">
                  <a16:creationId xmlns:a16="http://schemas.microsoft.com/office/drawing/2014/main" id="{45BA8015-DAF8-4A01-FE54-C1E898F2C83F}"/>
                </a:ext>
              </a:extLst>
            </p:cNvPr>
            <p:cNvGrpSpPr/>
            <p:nvPr/>
          </p:nvGrpSpPr>
          <p:grpSpPr>
            <a:xfrm>
              <a:off x="4450081" y="2662756"/>
              <a:ext cx="2122841" cy="1896933"/>
              <a:chOff x="4277959" y="2576694"/>
              <a:chExt cx="2122841" cy="1896933"/>
            </a:xfrm>
          </p:grpSpPr>
          <p:sp>
            <p:nvSpPr>
              <p:cNvPr id="10" name="Rectangle 9">
                <a:extLst>
                  <a:ext uri="{FF2B5EF4-FFF2-40B4-BE49-F238E27FC236}">
                    <a16:creationId xmlns:a16="http://schemas.microsoft.com/office/drawing/2014/main" id="{95E85711-8BED-2D20-A22F-F719CACBB693}"/>
                  </a:ext>
                </a:extLst>
              </p:cNvPr>
              <p:cNvSpPr/>
              <p:nvPr/>
            </p:nvSpPr>
            <p:spPr>
              <a:xfrm>
                <a:off x="4277959" y="2576694"/>
                <a:ext cx="2122841" cy="569917"/>
              </a:xfrm>
              <a:prstGeom prst="rect">
                <a:avLst/>
              </a:prstGeom>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Application</a:t>
                </a:r>
              </a:p>
            </p:txBody>
          </p:sp>
          <p:sp>
            <p:nvSpPr>
              <p:cNvPr id="11" name="Rectangle 10">
                <a:extLst>
                  <a:ext uri="{FF2B5EF4-FFF2-40B4-BE49-F238E27FC236}">
                    <a16:creationId xmlns:a16="http://schemas.microsoft.com/office/drawing/2014/main" id="{E076D7D1-E0C9-DCE2-E796-AD97745163D6}"/>
                  </a:ext>
                </a:extLst>
              </p:cNvPr>
              <p:cNvSpPr/>
              <p:nvPr/>
            </p:nvSpPr>
            <p:spPr>
              <a:xfrm>
                <a:off x="4277959" y="3903710"/>
                <a:ext cx="2122841" cy="569917"/>
              </a:xfrm>
              <a:prstGeom prst="rect">
                <a:avLst/>
              </a:prstGeom>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Operating System</a:t>
                </a:r>
              </a:p>
            </p:txBody>
          </p:sp>
          <p:sp>
            <p:nvSpPr>
              <p:cNvPr id="12" name="Rectangle 11">
                <a:extLst>
                  <a:ext uri="{FF2B5EF4-FFF2-40B4-BE49-F238E27FC236}">
                    <a16:creationId xmlns:a16="http://schemas.microsoft.com/office/drawing/2014/main" id="{736A0988-1D34-D67A-EE28-27B0477EFDF0}"/>
                  </a:ext>
                </a:extLst>
              </p:cNvPr>
              <p:cNvSpPr/>
              <p:nvPr/>
            </p:nvSpPr>
            <p:spPr>
              <a:xfrm>
                <a:off x="4277959" y="3240202"/>
                <a:ext cx="2122841" cy="569917"/>
              </a:xfrm>
              <a:prstGeom prst="rect">
                <a:avLst/>
              </a:prstGeom>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Drivers</a:t>
                </a:r>
              </a:p>
            </p:txBody>
          </p:sp>
        </p:grpSp>
        <p:sp>
          <p:nvSpPr>
            <p:cNvPr id="5" name="Arrow: Striped Right 4">
              <a:extLst>
                <a:ext uri="{FF2B5EF4-FFF2-40B4-BE49-F238E27FC236}">
                  <a16:creationId xmlns:a16="http://schemas.microsoft.com/office/drawing/2014/main" id="{5A2D3EF0-DB43-4F8F-AEF5-5534826FE001}"/>
                </a:ext>
              </a:extLst>
            </p:cNvPr>
            <p:cNvSpPr/>
            <p:nvPr/>
          </p:nvSpPr>
          <p:spPr>
            <a:xfrm rot="5400000">
              <a:off x="3045310" y="3252698"/>
              <a:ext cx="1896933" cy="717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APIs</a:t>
              </a:r>
            </a:p>
          </p:txBody>
        </p:sp>
      </p:grpSp>
    </p:spTree>
    <p:extLst>
      <p:ext uri="{BB962C8B-B14F-4D97-AF65-F5344CB8AC3E}">
        <p14:creationId xmlns:p14="http://schemas.microsoft.com/office/powerpoint/2010/main" val="3369579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Left-Right 9">
            <a:extLst>
              <a:ext uri="{FF2B5EF4-FFF2-40B4-BE49-F238E27FC236}">
                <a16:creationId xmlns:a16="http://schemas.microsoft.com/office/drawing/2014/main" id="{9AF871AD-B5D6-4941-9678-EED966834F18}"/>
              </a:ext>
            </a:extLst>
          </p:cNvPr>
          <p:cNvSpPr/>
          <p:nvPr/>
        </p:nvSpPr>
        <p:spPr>
          <a:xfrm>
            <a:off x="3340226" y="2330768"/>
            <a:ext cx="5103472" cy="55699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43E6C-6142-46E5-94F4-B198001429D3}"/>
              </a:ext>
            </a:extLst>
          </p:cNvPr>
          <p:cNvSpPr>
            <a:spLocks noGrp="1"/>
          </p:cNvSpPr>
          <p:nvPr>
            <p:ph type="title"/>
          </p:nvPr>
        </p:nvSpPr>
        <p:spPr/>
        <p:txBody>
          <a:bodyPr/>
          <a:lstStyle/>
          <a:p>
            <a:r>
              <a:rPr lang="en-US" dirty="0"/>
              <a:t>It Was More Like This</a:t>
            </a:r>
          </a:p>
        </p:txBody>
      </p:sp>
      <p:sp>
        <p:nvSpPr>
          <p:cNvPr id="4" name="Rectangle: Rounded Corners 3">
            <a:extLst>
              <a:ext uri="{FF2B5EF4-FFF2-40B4-BE49-F238E27FC236}">
                <a16:creationId xmlns:a16="http://schemas.microsoft.com/office/drawing/2014/main" id="{018A9F2A-A428-4332-AF2B-C105D8CB692C}"/>
              </a:ext>
            </a:extLst>
          </p:cNvPr>
          <p:cNvSpPr/>
          <p:nvPr/>
        </p:nvSpPr>
        <p:spPr>
          <a:xfrm>
            <a:off x="1479667" y="1866481"/>
            <a:ext cx="1860559" cy="14507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Application</a:t>
            </a:r>
          </a:p>
        </p:txBody>
      </p:sp>
      <p:sp>
        <p:nvSpPr>
          <p:cNvPr id="5" name="Rectangle: Rounded Corners 4">
            <a:extLst>
              <a:ext uri="{FF2B5EF4-FFF2-40B4-BE49-F238E27FC236}">
                <a16:creationId xmlns:a16="http://schemas.microsoft.com/office/drawing/2014/main" id="{095A27AE-A9FA-44EA-A1F1-BD9F672EB99D}"/>
              </a:ext>
            </a:extLst>
          </p:cNvPr>
          <p:cNvSpPr/>
          <p:nvPr/>
        </p:nvSpPr>
        <p:spPr>
          <a:xfrm>
            <a:off x="4819893" y="1866480"/>
            <a:ext cx="2144138" cy="14507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Drivers</a:t>
            </a:r>
          </a:p>
        </p:txBody>
      </p:sp>
      <p:sp>
        <p:nvSpPr>
          <p:cNvPr id="6" name="Rectangle: Rounded Corners 5">
            <a:extLst>
              <a:ext uri="{FF2B5EF4-FFF2-40B4-BE49-F238E27FC236}">
                <a16:creationId xmlns:a16="http://schemas.microsoft.com/office/drawing/2014/main" id="{5E7E365E-DCAA-4760-BD1A-1659DBB73669}"/>
              </a:ext>
            </a:extLst>
          </p:cNvPr>
          <p:cNvSpPr/>
          <p:nvPr/>
        </p:nvSpPr>
        <p:spPr>
          <a:xfrm>
            <a:off x="8443698" y="1866480"/>
            <a:ext cx="2268637" cy="14855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Client Layer</a:t>
            </a:r>
          </a:p>
        </p:txBody>
      </p:sp>
      <p:sp>
        <p:nvSpPr>
          <p:cNvPr id="8" name="Right Triangle 7">
            <a:extLst>
              <a:ext uri="{FF2B5EF4-FFF2-40B4-BE49-F238E27FC236}">
                <a16:creationId xmlns:a16="http://schemas.microsoft.com/office/drawing/2014/main" id="{576AC1EA-0958-456E-A67D-B1087B03701C}"/>
              </a:ext>
            </a:extLst>
          </p:cNvPr>
          <p:cNvSpPr/>
          <p:nvPr/>
        </p:nvSpPr>
        <p:spPr>
          <a:xfrm>
            <a:off x="1479667" y="3693165"/>
            <a:ext cx="9232666" cy="885822"/>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HW</a:t>
            </a:r>
          </a:p>
        </p:txBody>
      </p:sp>
      <p:sp>
        <p:nvSpPr>
          <p:cNvPr id="9" name="Right Triangle 8">
            <a:extLst>
              <a:ext uri="{FF2B5EF4-FFF2-40B4-BE49-F238E27FC236}">
                <a16:creationId xmlns:a16="http://schemas.microsoft.com/office/drawing/2014/main" id="{1A942D3B-1F97-475B-9093-8531D564F707}"/>
              </a:ext>
            </a:extLst>
          </p:cNvPr>
          <p:cNvSpPr/>
          <p:nvPr/>
        </p:nvSpPr>
        <p:spPr>
          <a:xfrm rot="10800000">
            <a:off x="1479666" y="3540763"/>
            <a:ext cx="9232664" cy="885822"/>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5D131368-9550-4B7C-91FF-68E93FD3B4E3}"/>
              </a:ext>
            </a:extLst>
          </p:cNvPr>
          <p:cNvSpPr txBox="1"/>
          <p:nvPr/>
        </p:nvSpPr>
        <p:spPr>
          <a:xfrm>
            <a:off x="7540226" y="3692454"/>
            <a:ext cx="1106653" cy="369332"/>
          </a:xfrm>
          <a:prstGeom prst="rect">
            <a:avLst/>
          </a:prstGeom>
          <a:noFill/>
        </p:spPr>
        <p:txBody>
          <a:bodyPr wrap="square" rtlCol="0">
            <a:spAutoFit/>
          </a:bodyPr>
          <a:lstStyle/>
          <a:p>
            <a:r>
              <a:rPr lang="en-US" dirty="0"/>
              <a:t>OS</a:t>
            </a:r>
          </a:p>
        </p:txBody>
      </p:sp>
      <p:grpSp>
        <p:nvGrpSpPr>
          <p:cNvPr id="13" name="Group 12">
            <a:extLst>
              <a:ext uri="{FF2B5EF4-FFF2-40B4-BE49-F238E27FC236}">
                <a16:creationId xmlns:a16="http://schemas.microsoft.com/office/drawing/2014/main" id="{D8F0FF2E-4AC8-2030-1573-8456FEA5E247}"/>
              </a:ext>
            </a:extLst>
          </p:cNvPr>
          <p:cNvGrpSpPr/>
          <p:nvPr/>
        </p:nvGrpSpPr>
        <p:grpSpPr>
          <a:xfrm>
            <a:off x="2113226" y="4752659"/>
            <a:ext cx="7965548" cy="1477328"/>
            <a:chOff x="1479666" y="4752659"/>
            <a:chExt cx="7965548" cy="1477328"/>
          </a:xfrm>
        </p:grpSpPr>
        <p:sp>
          <p:nvSpPr>
            <p:cNvPr id="12" name="TextBox 11">
              <a:extLst>
                <a:ext uri="{FF2B5EF4-FFF2-40B4-BE49-F238E27FC236}">
                  <a16:creationId xmlns:a16="http://schemas.microsoft.com/office/drawing/2014/main" id="{39C6B2A3-6798-4521-BAF9-BB2F4A82AD36}"/>
                </a:ext>
              </a:extLst>
            </p:cNvPr>
            <p:cNvSpPr txBox="1"/>
            <p:nvPr/>
          </p:nvSpPr>
          <p:spPr>
            <a:xfrm>
              <a:off x="1479666" y="4752659"/>
              <a:ext cx="3657110" cy="1477328"/>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en-US" dirty="0"/>
                <a:t>Messier, not layered</a:t>
              </a:r>
            </a:p>
            <a:p>
              <a:pPr marL="285750" indent="-285750">
                <a:buClr>
                  <a:schemeClr val="accent1"/>
                </a:buClr>
                <a:buFont typeface="Arial" panose="020B0604020202020204" pitchFamily="34" charset="0"/>
                <a:buChar char="•"/>
              </a:pPr>
              <a:r>
                <a:rPr lang="en-US" dirty="0"/>
                <a:t>Some interacted with HW</a:t>
              </a:r>
            </a:p>
            <a:p>
              <a:pPr marL="285750" indent="-285750">
                <a:buClr>
                  <a:schemeClr val="accent1"/>
                </a:buClr>
                <a:buFont typeface="Arial" panose="020B0604020202020204" pitchFamily="34" charset="0"/>
                <a:buChar char="•"/>
              </a:pPr>
              <a:r>
                <a:rPr lang="en-US" dirty="0"/>
                <a:t>Some called private functions</a:t>
              </a:r>
            </a:p>
            <a:p>
              <a:pPr marL="285750" indent="-285750">
                <a:buClr>
                  <a:schemeClr val="accent1"/>
                </a:buClr>
                <a:buFont typeface="Arial" panose="020B0604020202020204" pitchFamily="34" charset="0"/>
                <a:buChar char="•"/>
              </a:pPr>
              <a:r>
                <a:rPr lang="en-US" dirty="0"/>
                <a:t>To optimize performance</a:t>
              </a:r>
            </a:p>
            <a:p>
              <a:pPr marL="285750" indent="-285750">
                <a:buClr>
                  <a:schemeClr val="accent1"/>
                </a:buClr>
                <a:buFont typeface="Arial" panose="020B0604020202020204" pitchFamily="34" charset="0"/>
                <a:buChar char="•"/>
              </a:pPr>
              <a:r>
                <a:rPr lang="en-US" dirty="0"/>
                <a:t>Changes broke everything</a:t>
              </a:r>
            </a:p>
          </p:txBody>
        </p:sp>
        <p:sp>
          <p:nvSpPr>
            <p:cNvPr id="7" name="TextBox 6">
              <a:extLst>
                <a:ext uri="{FF2B5EF4-FFF2-40B4-BE49-F238E27FC236}">
                  <a16:creationId xmlns:a16="http://schemas.microsoft.com/office/drawing/2014/main" id="{47702374-AF88-8FED-D0D5-994E7C8BDA0F}"/>
                </a:ext>
              </a:extLst>
            </p:cNvPr>
            <p:cNvSpPr txBox="1"/>
            <p:nvPr/>
          </p:nvSpPr>
          <p:spPr>
            <a:xfrm>
              <a:off x="6238091" y="4767699"/>
              <a:ext cx="3207123" cy="954107"/>
            </a:xfrm>
            <a:prstGeom prst="rect">
              <a:avLst/>
            </a:prstGeom>
            <a:noFill/>
          </p:spPr>
          <p:txBody>
            <a:bodyPr wrap="square">
              <a:spAutoFit/>
            </a:bodyPr>
            <a:lstStyle/>
            <a:p>
              <a:r>
                <a:rPr lang="en-US" sz="2000" dirty="0"/>
                <a:t>e.g. video drivers</a:t>
              </a:r>
            </a:p>
            <a:p>
              <a:pPr marL="285750" indent="-285750">
                <a:buClr>
                  <a:schemeClr val="accent1"/>
                </a:buClr>
                <a:buFont typeface="Arial" panose="020B0604020202020204" pitchFamily="34" charset="0"/>
                <a:buChar char="•"/>
              </a:pPr>
              <a:r>
                <a:rPr lang="en-US" dirty="0"/>
                <a:t>DirectX, OpenGL emerged</a:t>
              </a:r>
            </a:p>
            <a:p>
              <a:pPr marL="285750" indent="-285750">
                <a:buClr>
                  <a:schemeClr val="accent1"/>
                </a:buClr>
                <a:buFont typeface="Arial" panose="020B0604020202020204" pitchFamily="34" charset="0"/>
                <a:buChar char="•"/>
              </a:pPr>
              <a:r>
                <a:rPr lang="en-US" dirty="0"/>
                <a:t>Architectural boundaries</a:t>
              </a:r>
            </a:p>
          </p:txBody>
        </p:sp>
      </p:grpSp>
    </p:spTree>
    <p:extLst>
      <p:ext uri="{BB962C8B-B14F-4D97-AF65-F5344CB8AC3E}">
        <p14:creationId xmlns:p14="http://schemas.microsoft.com/office/powerpoint/2010/main" val="1627457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p:txBody>
          <a:bodyPr/>
          <a:lstStyle/>
          <a:p>
            <a:r>
              <a:rPr lang="en-US" dirty="0"/>
              <a:t>In Single Process </a:t>
            </a:r>
            <a:r>
              <a:rPr lang="en-US" dirty="0" err="1"/>
              <a:t>xecution</a:t>
            </a:r>
            <a:endParaRPr lang="en-US" dirty="0"/>
          </a:p>
        </p:txBody>
      </p:sp>
      <p:grpSp>
        <p:nvGrpSpPr>
          <p:cNvPr id="6" name="Group 5">
            <a:extLst>
              <a:ext uri="{FF2B5EF4-FFF2-40B4-BE49-F238E27FC236}">
                <a16:creationId xmlns:a16="http://schemas.microsoft.com/office/drawing/2014/main" id="{E1FB858D-D69B-49F5-5F64-3A471AF07D6E}"/>
              </a:ext>
            </a:extLst>
          </p:cNvPr>
          <p:cNvGrpSpPr/>
          <p:nvPr/>
        </p:nvGrpSpPr>
        <p:grpSpPr>
          <a:xfrm>
            <a:off x="2121050" y="1904104"/>
            <a:ext cx="7949901" cy="2194560"/>
            <a:chOff x="1097280" y="1904104"/>
            <a:chExt cx="7949901" cy="2194560"/>
          </a:xfrm>
        </p:grpSpPr>
        <p:sp>
          <p:nvSpPr>
            <p:cNvPr id="8" name="Rectangle: Rounded Corners 7">
              <a:extLst>
                <a:ext uri="{FF2B5EF4-FFF2-40B4-BE49-F238E27FC236}">
                  <a16:creationId xmlns:a16="http://schemas.microsoft.com/office/drawing/2014/main" id="{6B9C70EF-190C-4DE6-92E4-F10F3D816F3C}"/>
                </a:ext>
              </a:extLst>
            </p:cNvPr>
            <p:cNvSpPr/>
            <p:nvPr/>
          </p:nvSpPr>
          <p:spPr>
            <a:xfrm>
              <a:off x="1272321" y="2156491"/>
              <a:ext cx="2615925" cy="16736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 1</a:t>
              </a:r>
            </a:p>
          </p:txBody>
        </p:sp>
        <p:sp>
          <p:nvSpPr>
            <p:cNvPr id="9" name="Rectangle: Rounded Corners 8">
              <a:extLst>
                <a:ext uri="{FF2B5EF4-FFF2-40B4-BE49-F238E27FC236}">
                  <a16:creationId xmlns:a16="http://schemas.microsoft.com/office/drawing/2014/main" id="{E49FFE01-8951-4AF1-A039-EE49428AEB15}"/>
                </a:ext>
              </a:extLst>
            </p:cNvPr>
            <p:cNvSpPr/>
            <p:nvPr/>
          </p:nvSpPr>
          <p:spPr>
            <a:xfrm>
              <a:off x="6241270" y="2156491"/>
              <a:ext cx="2615925" cy="16736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 2</a:t>
              </a:r>
            </a:p>
          </p:txBody>
        </p:sp>
        <p:sp>
          <p:nvSpPr>
            <p:cNvPr id="10" name="Arrow: Left-Right 9">
              <a:extLst>
                <a:ext uri="{FF2B5EF4-FFF2-40B4-BE49-F238E27FC236}">
                  <a16:creationId xmlns:a16="http://schemas.microsoft.com/office/drawing/2014/main" id="{B40CC9C2-65CB-41E3-AD1D-1986C921CD45}"/>
                </a:ext>
              </a:extLst>
            </p:cNvPr>
            <p:cNvSpPr/>
            <p:nvPr/>
          </p:nvSpPr>
          <p:spPr>
            <a:xfrm>
              <a:off x="3925899" y="2439851"/>
              <a:ext cx="2277718" cy="110693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Shared Memory message</a:t>
              </a:r>
            </a:p>
          </p:txBody>
        </p:sp>
        <p:sp>
          <p:nvSpPr>
            <p:cNvPr id="11" name="Rectangle: Rounded Corners 10">
              <a:extLst>
                <a:ext uri="{FF2B5EF4-FFF2-40B4-BE49-F238E27FC236}">
                  <a16:creationId xmlns:a16="http://schemas.microsoft.com/office/drawing/2014/main" id="{D2CE4478-395B-4ECC-8B25-5201CB7429DB}"/>
                </a:ext>
              </a:extLst>
            </p:cNvPr>
            <p:cNvSpPr/>
            <p:nvPr/>
          </p:nvSpPr>
          <p:spPr>
            <a:xfrm>
              <a:off x="1097280" y="1904104"/>
              <a:ext cx="7949901" cy="2194560"/>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
        <p:nvSpPr>
          <p:cNvPr id="3" name="TextBox 2">
            <a:extLst>
              <a:ext uri="{FF2B5EF4-FFF2-40B4-BE49-F238E27FC236}">
                <a16:creationId xmlns:a16="http://schemas.microsoft.com/office/drawing/2014/main" id="{9633BD9D-55A4-473C-AB5C-12BB670F3BAA}"/>
              </a:ext>
            </a:extLst>
          </p:cNvPr>
          <p:cNvSpPr txBox="1"/>
          <p:nvPr/>
        </p:nvSpPr>
        <p:spPr>
          <a:xfrm>
            <a:off x="2121050" y="4265408"/>
            <a:ext cx="2921550" cy="2031325"/>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en-US" dirty="0"/>
              <a:t>Shared memory</a:t>
            </a:r>
          </a:p>
          <a:p>
            <a:pPr marL="285750" indent="-285750">
              <a:buClr>
                <a:schemeClr val="accent1"/>
              </a:buClr>
              <a:buFont typeface="Arial" panose="020B0604020202020204" pitchFamily="34" charset="0"/>
              <a:buChar char="•"/>
            </a:pPr>
            <a:r>
              <a:rPr lang="en-US" dirty="0"/>
              <a:t>Write / read</a:t>
            </a:r>
          </a:p>
          <a:p>
            <a:pPr marL="285750" indent="-285750">
              <a:buClr>
                <a:schemeClr val="accent1"/>
              </a:buClr>
              <a:buFont typeface="Arial" panose="020B0604020202020204" pitchFamily="34" charset="0"/>
              <a:buChar char="•"/>
            </a:pPr>
            <a:r>
              <a:rPr lang="en-US" dirty="0"/>
              <a:t>No formal API</a:t>
            </a:r>
          </a:p>
          <a:p>
            <a:pPr marL="285750" indent="-285750">
              <a:buClr>
                <a:schemeClr val="accent1"/>
              </a:buClr>
              <a:buFont typeface="Arial" panose="020B0604020202020204" pitchFamily="34" charset="0"/>
              <a:buChar char="•"/>
            </a:pPr>
            <a:r>
              <a:rPr lang="en-US" dirty="0"/>
              <a:t>Needed to agree:</a:t>
            </a:r>
          </a:p>
          <a:p>
            <a:pPr marL="742950" lvl="1" indent="-285750">
              <a:buClr>
                <a:schemeClr val="accent1"/>
              </a:buClr>
              <a:buFont typeface="Arial" panose="020B0604020202020204" pitchFamily="34" charset="0"/>
              <a:buChar char="•"/>
            </a:pPr>
            <a:r>
              <a:rPr lang="en-US" dirty="0"/>
              <a:t>Format</a:t>
            </a:r>
          </a:p>
          <a:p>
            <a:pPr marL="742950" lvl="1" indent="-285750">
              <a:buClr>
                <a:schemeClr val="accent1"/>
              </a:buClr>
              <a:buFont typeface="Arial" panose="020B0604020202020204" pitchFamily="34" charset="0"/>
              <a:buChar char="•"/>
            </a:pPr>
            <a:r>
              <a:rPr lang="en-US" dirty="0"/>
              <a:t>Where</a:t>
            </a:r>
          </a:p>
          <a:p>
            <a:pPr marL="742950" lvl="1" indent="-285750">
              <a:buClr>
                <a:schemeClr val="accent1"/>
              </a:buClr>
              <a:buFont typeface="Arial" panose="020B0604020202020204" pitchFamily="34" charset="0"/>
              <a:buChar char="•"/>
            </a:pPr>
            <a:r>
              <a:rPr lang="en-US" dirty="0"/>
              <a:t>Who</a:t>
            </a:r>
          </a:p>
        </p:txBody>
      </p:sp>
      <p:sp>
        <p:nvSpPr>
          <p:cNvPr id="5" name="TextBox 4">
            <a:extLst>
              <a:ext uri="{FF2B5EF4-FFF2-40B4-BE49-F238E27FC236}">
                <a16:creationId xmlns:a16="http://schemas.microsoft.com/office/drawing/2014/main" id="{4FEF9091-8D2C-E745-3639-E5400404C8FE}"/>
              </a:ext>
            </a:extLst>
          </p:cNvPr>
          <p:cNvSpPr txBox="1"/>
          <p:nvPr/>
        </p:nvSpPr>
        <p:spPr>
          <a:xfrm>
            <a:off x="6821522" y="4265408"/>
            <a:ext cx="3502959" cy="1538883"/>
          </a:xfrm>
          <a:prstGeom prst="rect">
            <a:avLst/>
          </a:prstGeom>
          <a:noFill/>
        </p:spPr>
        <p:txBody>
          <a:bodyPr wrap="square">
            <a:spAutoFit/>
          </a:bodyPr>
          <a:lstStyle/>
          <a:p>
            <a:r>
              <a:rPr lang="en-US" sz="2000" dirty="0"/>
              <a:t>API-</a:t>
            </a:r>
            <a:r>
              <a:rPr lang="en-US" sz="2000" dirty="0" err="1"/>
              <a:t>ish</a:t>
            </a:r>
            <a:r>
              <a:rPr lang="en-US" sz="2000" dirty="0"/>
              <a:t>, but</a:t>
            </a:r>
          </a:p>
          <a:p>
            <a:pPr marL="285750" indent="-285750">
              <a:buClr>
                <a:schemeClr val="accent1"/>
              </a:buClr>
              <a:buFont typeface="Arial" panose="020B0604020202020204" pitchFamily="34" charset="0"/>
              <a:buChar char="•"/>
            </a:pPr>
            <a:r>
              <a:rPr lang="en-US" dirty="0"/>
              <a:t>Depends on implementation</a:t>
            </a:r>
          </a:p>
          <a:p>
            <a:pPr marL="285750" indent="-285750">
              <a:buClr>
                <a:schemeClr val="accent1"/>
              </a:buClr>
              <a:buFont typeface="Arial" panose="020B0604020202020204" pitchFamily="34" charset="0"/>
              <a:buChar char="•"/>
            </a:pPr>
            <a:r>
              <a:rPr lang="en-US" dirty="0"/>
              <a:t>No enforcement</a:t>
            </a:r>
          </a:p>
          <a:p>
            <a:pPr marL="285750" indent="-285750">
              <a:buFontTx/>
              <a:buChar char="-"/>
            </a:pPr>
            <a:endParaRPr lang="en-US" dirty="0"/>
          </a:p>
          <a:p>
            <a:r>
              <a:rPr lang="en-US" sz="2000" dirty="0"/>
              <a:t>Shared fridge</a:t>
            </a:r>
          </a:p>
        </p:txBody>
      </p:sp>
    </p:spTree>
    <p:extLst>
      <p:ext uri="{BB962C8B-B14F-4D97-AF65-F5344CB8AC3E}">
        <p14:creationId xmlns:p14="http://schemas.microsoft.com/office/powerpoint/2010/main" val="366772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p:txBody>
          <a:bodyPr/>
          <a:lstStyle/>
          <a:p>
            <a:r>
              <a:rPr lang="en-US" dirty="0"/>
              <a:t>In Single Process Execution</a:t>
            </a:r>
          </a:p>
        </p:txBody>
      </p:sp>
      <p:sp>
        <p:nvSpPr>
          <p:cNvPr id="8" name="Rectangle: Rounded Corners 7">
            <a:extLst>
              <a:ext uri="{FF2B5EF4-FFF2-40B4-BE49-F238E27FC236}">
                <a16:creationId xmlns:a16="http://schemas.microsoft.com/office/drawing/2014/main" id="{6B9C70EF-190C-4DE6-92E4-F10F3D816F3C}"/>
              </a:ext>
            </a:extLst>
          </p:cNvPr>
          <p:cNvSpPr/>
          <p:nvPr/>
        </p:nvSpPr>
        <p:spPr>
          <a:xfrm>
            <a:off x="1881630" y="2199938"/>
            <a:ext cx="2603351" cy="8974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 1</a:t>
            </a:r>
          </a:p>
        </p:txBody>
      </p:sp>
      <p:sp>
        <p:nvSpPr>
          <p:cNvPr id="11" name="Rectangle: Rounded Corners 10">
            <a:extLst>
              <a:ext uri="{FF2B5EF4-FFF2-40B4-BE49-F238E27FC236}">
                <a16:creationId xmlns:a16="http://schemas.microsoft.com/office/drawing/2014/main" id="{D2CE4478-395B-4ECC-8B25-5201CB7429DB}"/>
              </a:ext>
            </a:extLst>
          </p:cNvPr>
          <p:cNvSpPr/>
          <p:nvPr/>
        </p:nvSpPr>
        <p:spPr>
          <a:xfrm>
            <a:off x="1097281" y="1984786"/>
            <a:ext cx="4114800" cy="2694791"/>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105EBDCC-1937-42BE-81A8-6493266AA619}"/>
              </a:ext>
            </a:extLst>
          </p:cNvPr>
          <p:cNvSpPr/>
          <p:nvPr/>
        </p:nvSpPr>
        <p:spPr>
          <a:xfrm>
            <a:off x="1360386" y="3473052"/>
            <a:ext cx="1221450" cy="103490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DLL/ .SO</a:t>
            </a:r>
          </a:p>
        </p:txBody>
      </p:sp>
      <p:sp>
        <p:nvSpPr>
          <p:cNvPr id="12" name="Rectangle: Rounded Corners 11">
            <a:extLst>
              <a:ext uri="{FF2B5EF4-FFF2-40B4-BE49-F238E27FC236}">
                <a16:creationId xmlns:a16="http://schemas.microsoft.com/office/drawing/2014/main" id="{C30D5C26-CA80-43E5-AB31-C7758354C63C}"/>
              </a:ext>
            </a:extLst>
          </p:cNvPr>
          <p:cNvSpPr/>
          <p:nvPr/>
        </p:nvSpPr>
        <p:spPr>
          <a:xfrm>
            <a:off x="3670275" y="3473051"/>
            <a:ext cx="1221450" cy="103490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DLL/ .SO</a:t>
            </a:r>
          </a:p>
        </p:txBody>
      </p:sp>
      <p:cxnSp>
        <p:nvCxnSpPr>
          <p:cNvPr id="5" name="Straight Arrow Connector 4">
            <a:extLst>
              <a:ext uri="{FF2B5EF4-FFF2-40B4-BE49-F238E27FC236}">
                <a16:creationId xmlns:a16="http://schemas.microsoft.com/office/drawing/2014/main" id="{AEFFE936-08D2-454A-9D95-728101B1DC99}"/>
              </a:ext>
            </a:extLst>
          </p:cNvPr>
          <p:cNvCxnSpPr>
            <a:cxnSpLocks/>
            <a:stCxn id="8" idx="2"/>
          </p:cNvCxnSpPr>
          <p:nvPr/>
        </p:nvCxnSpPr>
        <p:spPr>
          <a:xfrm flipH="1">
            <a:off x="1906523" y="3097368"/>
            <a:ext cx="1276783" cy="37568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FAAE6934-0A05-47FD-B804-DB6AC84C434A}"/>
              </a:ext>
            </a:extLst>
          </p:cNvPr>
          <p:cNvCxnSpPr>
            <a:cxnSpLocks/>
            <a:stCxn id="8" idx="2"/>
            <a:endCxn id="12" idx="0"/>
          </p:cNvCxnSpPr>
          <p:nvPr/>
        </p:nvCxnSpPr>
        <p:spPr>
          <a:xfrm>
            <a:off x="3183306" y="3097368"/>
            <a:ext cx="1097694" cy="37568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4" name="TextBox 13">
            <a:extLst>
              <a:ext uri="{FF2B5EF4-FFF2-40B4-BE49-F238E27FC236}">
                <a16:creationId xmlns:a16="http://schemas.microsoft.com/office/drawing/2014/main" id="{DDEDCA58-1AC2-40D1-9D93-270AA30668FC}"/>
              </a:ext>
            </a:extLst>
          </p:cNvPr>
          <p:cNvSpPr txBox="1"/>
          <p:nvPr/>
        </p:nvSpPr>
        <p:spPr>
          <a:xfrm>
            <a:off x="5699050" y="1868570"/>
            <a:ext cx="5225624" cy="4031873"/>
          </a:xfrm>
          <a:prstGeom prst="rect">
            <a:avLst/>
          </a:prstGeom>
          <a:noFill/>
        </p:spPr>
        <p:txBody>
          <a:bodyPr wrap="square" rtlCol="0">
            <a:spAutoFit/>
          </a:bodyPr>
          <a:lstStyle/>
          <a:p>
            <a:r>
              <a:rPr lang="en-US" sz="2000" dirty="0"/>
              <a:t>Dynamic Linking Libraries (DLL) provide APIs</a:t>
            </a:r>
          </a:p>
          <a:p>
            <a:endParaRPr lang="en-US" dirty="0"/>
          </a:p>
          <a:p>
            <a:r>
              <a:rPr lang="en-US" dirty="0"/>
              <a:t>Don't need implementation for compilation, only APIs</a:t>
            </a:r>
          </a:p>
          <a:p>
            <a:endParaRPr lang="en-US" dirty="0"/>
          </a:p>
          <a:p>
            <a:r>
              <a:rPr lang="en-US" sz="2000" dirty="0"/>
              <a:t>Pros</a:t>
            </a:r>
          </a:p>
          <a:p>
            <a:pPr marL="285750" indent="-285750">
              <a:buClr>
                <a:schemeClr val="accent1"/>
              </a:buClr>
              <a:buFont typeface="Arial" panose="020B0604020202020204" pitchFamily="34" charset="0"/>
              <a:buChar char="•"/>
            </a:pPr>
            <a:r>
              <a:rPr lang="en-US" dirty="0"/>
              <a:t>Reusability</a:t>
            </a:r>
          </a:p>
          <a:p>
            <a:pPr marL="285750" indent="-285750">
              <a:buClr>
                <a:schemeClr val="accent1"/>
              </a:buClr>
              <a:buFont typeface="Arial" panose="020B0604020202020204" pitchFamily="34" charset="0"/>
              <a:buChar char="•"/>
            </a:pPr>
            <a:r>
              <a:rPr lang="en-US" dirty="0"/>
              <a:t>Maintainability</a:t>
            </a:r>
          </a:p>
          <a:p>
            <a:pPr marL="285750" indent="-285750">
              <a:buClr>
                <a:schemeClr val="accent1"/>
              </a:buClr>
              <a:buFont typeface="Arial" panose="020B0604020202020204" pitchFamily="34" charset="0"/>
              <a:buChar char="•"/>
            </a:pPr>
            <a:r>
              <a:rPr lang="en-US" dirty="0"/>
              <a:t>Modularity</a:t>
            </a:r>
          </a:p>
          <a:p>
            <a:endParaRPr lang="en-US" dirty="0"/>
          </a:p>
          <a:p>
            <a:r>
              <a:rPr lang="en-US" sz="2000" dirty="0"/>
              <a:t>Cons</a:t>
            </a:r>
          </a:p>
          <a:p>
            <a:pPr marL="285750" indent="-285750">
              <a:buClr>
                <a:schemeClr val="accent1"/>
              </a:buClr>
              <a:buFont typeface="Arial" panose="020B0604020202020204" pitchFamily="34" charset="0"/>
              <a:buChar char="•"/>
            </a:pPr>
            <a:r>
              <a:rPr lang="en-US" dirty="0"/>
              <a:t>Version conflicts (DLL hell)</a:t>
            </a:r>
          </a:p>
          <a:p>
            <a:pPr marL="285750" indent="-285750">
              <a:buClr>
                <a:schemeClr val="accent1"/>
              </a:buClr>
              <a:buFont typeface="Arial" panose="020B0604020202020204" pitchFamily="34" charset="0"/>
              <a:buChar char="•"/>
            </a:pPr>
            <a:r>
              <a:rPr lang="en-US" dirty="0"/>
              <a:t>Hidden dependencies</a:t>
            </a:r>
          </a:p>
          <a:p>
            <a:pPr marL="285750" indent="-285750">
              <a:buClr>
                <a:schemeClr val="accent1"/>
              </a:buClr>
              <a:buFont typeface="Arial" panose="020B0604020202020204" pitchFamily="34" charset="0"/>
              <a:buChar char="•"/>
            </a:pPr>
            <a:r>
              <a:rPr lang="en-US" dirty="0"/>
              <a:t>Breaking changes</a:t>
            </a:r>
          </a:p>
          <a:p>
            <a:pPr marL="742950" lvl="1" indent="-285750">
              <a:buClr>
                <a:schemeClr val="accent1"/>
              </a:buClr>
              <a:buFont typeface="Arial" panose="020B0604020202020204" pitchFamily="34" charset="0"/>
              <a:buChar char="•"/>
            </a:pPr>
            <a:r>
              <a:rPr lang="en-US" sz="1600" dirty="0"/>
              <a:t>Every app is broken</a:t>
            </a:r>
          </a:p>
        </p:txBody>
      </p:sp>
    </p:spTree>
    <p:extLst>
      <p:ext uri="{BB962C8B-B14F-4D97-AF65-F5344CB8AC3E}">
        <p14:creationId xmlns:p14="http://schemas.microsoft.com/office/powerpoint/2010/main" val="3136841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p:txBody>
          <a:bodyPr/>
          <a:lstStyle/>
          <a:p>
            <a:r>
              <a:rPr lang="en-US" dirty="0"/>
              <a:t>Multiple Process Execution</a:t>
            </a:r>
          </a:p>
        </p:txBody>
      </p:sp>
      <p:sp>
        <p:nvSpPr>
          <p:cNvPr id="3" name="TextBox 2">
            <a:extLst>
              <a:ext uri="{FF2B5EF4-FFF2-40B4-BE49-F238E27FC236}">
                <a16:creationId xmlns:a16="http://schemas.microsoft.com/office/drawing/2014/main" id="{E3F6D561-4372-4EF4-A0C5-9157181636BC}"/>
              </a:ext>
            </a:extLst>
          </p:cNvPr>
          <p:cNvSpPr txBox="1"/>
          <p:nvPr/>
        </p:nvSpPr>
        <p:spPr>
          <a:xfrm>
            <a:off x="4572000" y="1828800"/>
            <a:ext cx="4233134" cy="2123658"/>
          </a:xfrm>
          <a:prstGeom prst="rect">
            <a:avLst/>
          </a:prstGeom>
          <a:noFill/>
        </p:spPr>
        <p:txBody>
          <a:bodyPr wrap="square" rtlCol="0">
            <a:spAutoFit/>
          </a:bodyPr>
          <a:lstStyle/>
          <a:p>
            <a:r>
              <a:rPr lang="en-US" sz="2000" dirty="0" err="1"/>
              <a:t>Interprocess</a:t>
            </a:r>
            <a:r>
              <a:rPr lang="en-US" sz="2000" dirty="0"/>
              <a:t> Communication Examples</a:t>
            </a:r>
          </a:p>
          <a:p>
            <a:pPr marL="342900" indent="-342900">
              <a:buClr>
                <a:schemeClr val="accent1"/>
              </a:buClr>
              <a:buFont typeface="Arial" panose="020B0604020202020204" pitchFamily="34" charset="0"/>
              <a:buChar char="•"/>
            </a:pPr>
            <a:r>
              <a:rPr lang="en-US" dirty="0"/>
              <a:t>Message Queues</a:t>
            </a:r>
          </a:p>
          <a:p>
            <a:pPr marL="342900" indent="-342900">
              <a:buClr>
                <a:schemeClr val="accent1"/>
              </a:buClr>
              <a:buFont typeface="Arial" panose="020B0604020202020204" pitchFamily="34" charset="0"/>
              <a:buChar char="•"/>
            </a:pPr>
            <a:r>
              <a:rPr lang="en-US" dirty="0"/>
              <a:t>Pipes</a:t>
            </a:r>
          </a:p>
          <a:p>
            <a:pPr marL="342900" indent="-342900">
              <a:buClr>
                <a:schemeClr val="accent1"/>
              </a:buClr>
              <a:buFont typeface="Arial" panose="020B0604020202020204" pitchFamily="34" charset="0"/>
              <a:buChar char="•"/>
            </a:pPr>
            <a:r>
              <a:rPr lang="en-US" dirty="0"/>
              <a:t>Signals</a:t>
            </a:r>
          </a:p>
          <a:p>
            <a:pPr marL="342900" indent="-342900">
              <a:buClr>
                <a:schemeClr val="accent1"/>
              </a:buClr>
              <a:buFont typeface="Arial" panose="020B0604020202020204" pitchFamily="34" charset="0"/>
              <a:buChar char="•"/>
            </a:pPr>
            <a:r>
              <a:rPr lang="en-US" dirty="0"/>
              <a:t>Sockets</a:t>
            </a:r>
          </a:p>
          <a:p>
            <a:endParaRPr lang="en-US" sz="2000" dirty="0"/>
          </a:p>
          <a:p>
            <a:r>
              <a:rPr lang="en-US" sz="2000" dirty="0"/>
              <a:t>What can we call an API?</a:t>
            </a:r>
          </a:p>
        </p:txBody>
      </p:sp>
      <p:grpSp>
        <p:nvGrpSpPr>
          <p:cNvPr id="21" name="Group 20">
            <a:extLst>
              <a:ext uri="{FF2B5EF4-FFF2-40B4-BE49-F238E27FC236}">
                <a16:creationId xmlns:a16="http://schemas.microsoft.com/office/drawing/2014/main" id="{46D66161-C8AF-E092-B0A9-DEDF2CE31A9A}"/>
              </a:ext>
            </a:extLst>
          </p:cNvPr>
          <p:cNvGrpSpPr/>
          <p:nvPr/>
        </p:nvGrpSpPr>
        <p:grpSpPr>
          <a:xfrm>
            <a:off x="1097280" y="1850314"/>
            <a:ext cx="2205318" cy="4402927"/>
            <a:chOff x="1097280" y="1871830"/>
            <a:chExt cx="2205318" cy="4402927"/>
          </a:xfrm>
        </p:grpSpPr>
        <p:sp>
          <p:nvSpPr>
            <p:cNvPr id="22" name="Arrow: Left-Right 21">
              <a:extLst>
                <a:ext uri="{FF2B5EF4-FFF2-40B4-BE49-F238E27FC236}">
                  <a16:creationId xmlns:a16="http://schemas.microsoft.com/office/drawing/2014/main" id="{B7E48B4B-72A5-3C79-3AB7-A39A863DB18B}"/>
                </a:ext>
              </a:extLst>
            </p:cNvPr>
            <p:cNvSpPr/>
            <p:nvPr/>
          </p:nvSpPr>
          <p:spPr>
            <a:xfrm rot="5400000">
              <a:off x="1105711" y="3512490"/>
              <a:ext cx="2188457" cy="111245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IPC</a:t>
              </a:r>
            </a:p>
          </p:txBody>
        </p:sp>
        <p:sp>
          <p:nvSpPr>
            <p:cNvPr id="23" name="Rectangle: Rounded Corners 22">
              <a:extLst>
                <a:ext uri="{FF2B5EF4-FFF2-40B4-BE49-F238E27FC236}">
                  <a16:creationId xmlns:a16="http://schemas.microsoft.com/office/drawing/2014/main" id="{5E8B58CE-1ED1-8849-023E-7A64AB3AD14F}"/>
                </a:ext>
              </a:extLst>
            </p:cNvPr>
            <p:cNvSpPr/>
            <p:nvPr/>
          </p:nvSpPr>
          <p:spPr>
            <a:xfrm>
              <a:off x="1359367" y="2013282"/>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 1</a:t>
              </a:r>
            </a:p>
          </p:txBody>
        </p:sp>
        <p:sp>
          <p:nvSpPr>
            <p:cNvPr id="24" name="Rectangle: Rounded Corners 23">
              <a:extLst>
                <a:ext uri="{FF2B5EF4-FFF2-40B4-BE49-F238E27FC236}">
                  <a16:creationId xmlns:a16="http://schemas.microsoft.com/office/drawing/2014/main" id="{6BD9417F-AAB8-77A5-0284-D4E723508D5A}"/>
                </a:ext>
              </a:extLst>
            </p:cNvPr>
            <p:cNvSpPr/>
            <p:nvPr/>
          </p:nvSpPr>
          <p:spPr>
            <a:xfrm>
              <a:off x="1359367" y="5184461"/>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 2</a:t>
              </a:r>
            </a:p>
          </p:txBody>
        </p:sp>
        <p:sp>
          <p:nvSpPr>
            <p:cNvPr id="25" name="Rectangle: Rounded Corners 24">
              <a:extLst>
                <a:ext uri="{FF2B5EF4-FFF2-40B4-BE49-F238E27FC236}">
                  <a16:creationId xmlns:a16="http://schemas.microsoft.com/office/drawing/2014/main" id="{A01D1EA3-5D8F-17CF-8998-FEBC8EB0D425}"/>
                </a:ext>
              </a:extLst>
            </p:cNvPr>
            <p:cNvSpPr/>
            <p:nvPr/>
          </p:nvSpPr>
          <p:spPr>
            <a:xfrm>
              <a:off x="1097280" y="1871830"/>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984EBFEF-0E3E-736B-DE26-8299FDD959D3}"/>
                </a:ext>
              </a:extLst>
            </p:cNvPr>
            <p:cNvSpPr/>
            <p:nvPr/>
          </p:nvSpPr>
          <p:spPr>
            <a:xfrm>
              <a:off x="1097280" y="5043008"/>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2408668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p:txBody>
          <a:bodyPr/>
          <a:lstStyle/>
          <a:p>
            <a:r>
              <a:rPr lang="en-US" dirty="0"/>
              <a:t>Cross-Computer Process Execution</a:t>
            </a:r>
          </a:p>
        </p:txBody>
      </p:sp>
      <p:sp>
        <p:nvSpPr>
          <p:cNvPr id="3" name="TextBox 2">
            <a:extLst>
              <a:ext uri="{FF2B5EF4-FFF2-40B4-BE49-F238E27FC236}">
                <a16:creationId xmlns:a16="http://schemas.microsoft.com/office/drawing/2014/main" id="{F77E9107-E4E8-470B-93C9-5719D2619C57}"/>
              </a:ext>
            </a:extLst>
          </p:cNvPr>
          <p:cNvSpPr txBox="1"/>
          <p:nvPr/>
        </p:nvSpPr>
        <p:spPr>
          <a:xfrm>
            <a:off x="4572000" y="1828454"/>
            <a:ext cx="4801244" cy="2616101"/>
          </a:xfrm>
          <a:prstGeom prst="rect">
            <a:avLst/>
          </a:prstGeom>
          <a:noFill/>
        </p:spPr>
        <p:txBody>
          <a:bodyPr wrap="square" rtlCol="0">
            <a:spAutoFit/>
          </a:bodyPr>
          <a:lstStyle/>
          <a:p>
            <a:r>
              <a:rPr lang="en-US" sz="2000" dirty="0"/>
              <a:t>Remote Procedure Call</a:t>
            </a:r>
          </a:p>
          <a:p>
            <a:pPr marL="285750" indent="-285750">
              <a:buClr>
                <a:schemeClr val="accent1"/>
              </a:buClr>
              <a:buFont typeface="Arial" panose="020B0604020202020204" pitchFamily="34" charset="0"/>
              <a:buChar char="•"/>
            </a:pPr>
            <a:r>
              <a:rPr lang="en-US" dirty="0"/>
              <a:t>App 1 has a client proxy</a:t>
            </a:r>
          </a:p>
          <a:p>
            <a:pPr marL="285750" indent="-285750">
              <a:buClr>
                <a:schemeClr val="accent1"/>
              </a:buClr>
              <a:buFont typeface="Arial" panose="020B0604020202020204" pitchFamily="34" charset="0"/>
              <a:buChar char="•"/>
            </a:pPr>
            <a:r>
              <a:rPr lang="en-US" dirty="0"/>
              <a:t>App 1 calls the client proxy</a:t>
            </a:r>
          </a:p>
          <a:p>
            <a:pPr marL="285750" indent="-285750">
              <a:buClr>
                <a:schemeClr val="accent1"/>
              </a:buClr>
              <a:buFont typeface="Arial" panose="020B0604020202020204" pitchFamily="34" charset="0"/>
              <a:buChar char="•"/>
            </a:pPr>
            <a:r>
              <a:rPr lang="en-US" dirty="0"/>
              <a:t>Client proxy serializes message</a:t>
            </a:r>
          </a:p>
          <a:p>
            <a:pPr marL="285750" indent="-285750">
              <a:buClr>
                <a:schemeClr val="accent1"/>
              </a:buClr>
              <a:buFont typeface="Arial" panose="020B0604020202020204" pitchFamily="34" charset="0"/>
              <a:buChar char="•"/>
            </a:pPr>
            <a:r>
              <a:rPr lang="en-US" dirty="0"/>
              <a:t>Client proxy sends message over network</a:t>
            </a:r>
          </a:p>
          <a:p>
            <a:pPr marL="285750" indent="-285750">
              <a:buClr>
                <a:schemeClr val="accent1"/>
              </a:buClr>
              <a:buFont typeface="Arial" panose="020B0604020202020204" pitchFamily="34" charset="0"/>
              <a:buChar char="•"/>
            </a:pPr>
            <a:r>
              <a:rPr lang="en-US" dirty="0"/>
              <a:t>App 2 has a server proxy</a:t>
            </a:r>
          </a:p>
          <a:p>
            <a:pPr marL="285750" indent="-285750">
              <a:buClr>
                <a:schemeClr val="accent1"/>
              </a:buClr>
              <a:buFont typeface="Arial" panose="020B0604020202020204" pitchFamily="34" charset="0"/>
              <a:buChar char="•"/>
            </a:pPr>
            <a:r>
              <a:rPr lang="en-US" dirty="0"/>
              <a:t>Server proxy accepts message &amp; deserializes</a:t>
            </a:r>
          </a:p>
          <a:p>
            <a:pPr marL="285750" indent="-285750">
              <a:buClr>
                <a:schemeClr val="accent1"/>
              </a:buClr>
              <a:buFont typeface="Arial" panose="020B0604020202020204" pitchFamily="34" charset="0"/>
              <a:buChar char="•"/>
            </a:pPr>
            <a:r>
              <a:rPr lang="en-US" dirty="0"/>
              <a:t>Server proxy calls the actual function</a:t>
            </a:r>
          </a:p>
          <a:p>
            <a:pPr marL="285750" indent="-285750">
              <a:buClr>
                <a:schemeClr val="accent1"/>
              </a:buClr>
              <a:buFont typeface="Arial" panose="020B0604020202020204" pitchFamily="34" charset="0"/>
              <a:buChar char="•"/>
            </a:pPr>
            <a:r>
              <a:rPr lang="en-US" dirty="0"/>
              <a:t>&amp; back</a:t>
            </a:r>
          </a:p>
        </p:txBody>
      </p:sp>
      <p:grpSp>
        <p:nvGrpSpPr>
          <p:cNvPr id="21" name="Group 20">
            <a:extLst>
              <a:ext uri="{FF2B5EF4-FFF2-40B4-BE49-F238E27FC236}">
                <a16:creationId xmlns:a16="http://schemas.microsoft.com/office/drawing/2014/main" id="{6C3ED055-108F-8DEA-C231-4E3FA65F95DB}"/>
              </a:ext>
            </a:extLst>
          </p:cNvPr>
          <p:cNvGrpSpPr/>
          <p:nvPr/>
        </p:nvGrpSpPr>
        <p:grpSpPr>
          <a:xfrm>
            <a:off x="1097280" y="1850314"/>
            <a:ext cx="2205318" cy="4402927"/>
            <a:chOff x="1097280" y="1871830"/>
            <a:chExt cx="2205318" cy="4402927"/>
          </a:xfrm>
        </p:grpSpPr>
        <p:sp>
          <p:nvSpPr>
            <p:cNvPr id="22" name="Arrow: Left-Right 21">
              <a:extLst>
                <a:ext uri="{FF2B5EF4-FFF2-40B4-BE49-F238E27FC236}">
                  <a16:creationId xmlns:a16="http://schemas.microsoft.com/office/drawing/2014/main" id="{81DF128C-96B8-BD5F-8221-692755E42BB1}"/>
                </a:ext>
              </a:extLst>
            </p:cNvPr>
            <p:cNvSpPr/>
            <p:nvPr/>
          </p:nvSpPr>
          <p:spPr>
            <a:xfrm rot="5400000">
              <a:off x="1105711" y="3512490"/>
              <a:ext cx="2188457" cy="111245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RPC</a:t>
              </a:r>
            </a:p>
          </p:txBody>
        </p:sp>
        <p:sp>
          <p:nvSpPr>
            <p:cNvPr id="23" name="Rectangle: Rounded Corners 22">
              <a:extLst>
                <a:ext uri="{FF2B5EF4-FFF2-40B4-BE49-F238E27FC236}">
                  <a16:creationId xmlns:a16="http://schemas.microsoft.com/office/drawing/2014/main" id="{5EBBCA96-E766-DA2A-9CD8-484136F2584D}"/>
                </a:ext>
              </a:extLst>
            </p:cNvPr>
            <p:cNvSpPr/>
            <p:nvPr/>
          </p:nvSpPr>
          <p:spPr>
            <a:xfrm>
              <a:off x="1359367" y="2013282"/>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 1</a:t>
              </a:r>
            </a:p>
          </p:txBody>
        </p:sp>
        <p:sp>
          <p:nvSpPr>
            <p:cNvPr id="24" name="Rectangle: Rounded Corners 23">
              <a:extLst>
                <a:ext uri="{FF2B5EF4-FFF2-40B4-BE49-F238E27FC236}">
                  <a16:creationId xmlns:a16="http://schemas.microsoft.com/office/drawing/2014/main" id="{03669C58-A53C-D505-FB97-CCCEB804407D}"/>
                </a:ext>
              </a:extLst>
            </p:cNvPr>
            <p:cNvSpPr/>
            <p:nvPr/>
          </p:nvSpPr>
          <p:spPr>
            <a:xfrm>
              <a:off x="1359367" y="5184461"/>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 2</a:t>
              </a:r>
            </a:p>
          </p:txBody>
        </p:sp>
        <p:sp>
          <p:nvSpPr>
            <p:cNvPr id="25" name="Rectangle: Rounded Corners 24">
              <a:extLst>
                <a:ext uri="{FF2B5EF4-FFF2-40B4-BE49-F238E27FC236}">
                  <a16:creationId xmlns:a16="http://schemas.microsoft.com/office/drawing/2014/main" id="{6501714F-37D2-99EE-C7BD-16AD023FFC3A}"/>
                </a:ext>
              </a:extLst>
            </p:cNvPr>
            <p:cNvSpPr/>
            <p:nvPr/>
          </p:nvSpPr>
          <p:spPr>
            <a:xfrm>
              <a:off x="1097280" y="1871830"/>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EE09F228-9768-0E3B-4DD7-1F91D6AC746D}"/>
                </a:ext>
              </a:extLst>
            </p:cNvPr>
            <p:cNvSpPr/>
            <p:nvPr/>
          </p:nvSpPr>
          <p:spPr>
            <a:xfrm>
              <a:off x="1097280" y="5043008"/>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3667572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004-33A1-44DF-AD77-19EA44B9DFE1}"/>
              </a:ext>
            </a:extLst>
          </p:cNvPr>
          <p:cNvSpPr>
            <a:spLocks noGrp="1"/>
          </p:cNvSpPr>
          <p:nvPr>
            <p:ph type="title"/>
          </p:nvPr>
        </p:nvSpPr>
        <p:spPr>
          <a:xfrm>
            <a:off x="1097279" y="286603"/>
            <a:ext cx="10828421" cy="1450757"/>
          </a:xfrm>
        </p:spPr>
        <p:txBody>
          <a:bodyPr/>
          <a:lstStyle/>
          <a:p>
            <a:r>
              <a:rPr lang="en-US" dirty="0"/>
              <a:t>Computer-to-Computer Process Execution</a:t>
            </a:r>
          </a:p>
        </p:txBody>
      </p:sp>
      <p:sp>
        <p:nvSpPr>
          <p:cNvPr id="5" name="TextBox 4">
            <a:extLst>
              <a:ext uri="{FF2B5EF4-FFF2-40B4-BE49-F238E27FC236}">
                <a16:creationId xmlns:a16="http://schemas.microsoft.com/office/drawing/2014/main" id="{595B4EFD-B87D-43A8-8DBA-18040A97B596}"/>
              </a:ext>
            </a:extLst>
          </p:cNvPr>
          <p:cNvSpPr txBox="1"/>
          <p:nvPr/>
        </p:nvSpPr>
        <p:spPr>
          <a:xfrm>
            <a:off x="4572000" y="1828800"/>
            <a:ext cx="6522720" cy="3416320"/>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en-US" dirty="0"/>
              <a:t>RPC – language specific</a:t>
            </a:r>
          </a:p>
          <a:p>
            <a:pPr marL="569913" lvl="1" indent="-285750">
              <a:buClr>
                <a:schemeClr val="accent1"/>
              </a:buClr>
              <a:buFont typeface="Arial" panose="020B0604020202020204" pitchFamily="34" charset="0"/>
              <a:buChar char="•"/>
            </a:pPr>
            <a:r>
              <a:rPr lang="en-US" sz="1600" dirty="0"/>
              <a:t>What about C++ &amp; Java communication?</a:t>
            </a:r>
          </a:p>
          <a:p>
            <a:pPr lvl="2" indent="-285750">
              <a:buClr>
                <a:schemeClr val="accent1"/>
              </a:buClr>
              <a:buFont typeface="Arial" panose="020B0604020202020204" pitchFamily="34" charset="0"/>
              <a:buChar char="•"/>
            </a:pPr>
            <a:r>
              <a:rPr lang="en-US" sz="1600" dirty="0"/>
              <a:t>Possible, but headache</a:t>
            </a:r>
          </a:p>
          <a:p>
            <a:endParaRPr lang="en-US" dirty="0"/>
          </a:p>
          <a:p>
            <a:pPr marL="285750" indent="-285750">
              <a:buClr>
                <a:schemeClr val="accent1"/>
              </a:buClr>
              <a:buFont typeface="Arial" panose="020B0604020202020204" pitchFamily="34" charset="0"/>
              <a:buChar char="•"/>
            </a:pPr>
            <a:r>
              <a:rPr lang="en-US" dirty="0"/>
              <a:t>Generalization – SOAP</a:t>
            </a:r>
          </a:p>
          <a:p>
            <a:pPr marL="628650" lvl="1" indent="-285750">
              <a:buClr>
                <a:schemeClr val="accent1"/>
              </a:buClr>
              <a:buFont typeface="Arial" panose="020B0604020202020204" pitchFamily="34" charset="0"/>
              <a:buChar char="•"/>
            </a:pPr>
            <a:r>
              <a:rPr lang="en-US" sz="1600" dirty="0"/>
              <a:t>Simple Object Access Protocol</a:t>
            </a:r>
            <a:endParaRPr lang="en-US" dirty="0"/>
          </a:p>
          <a:p>
            <a:pPr marL="742950" lvl="1" indent="-285750">
              <a:buClr>
                <a:schemeClr val="accent1"/>
              </a:buClr>
              <a:buFont typeface="Arial" panose="020B0604020202020204" pitchFamily="34" charset="0"/>
              <a:buChar char="•"/>
            </a:pPr>
            <a:r>
              <a:rPr lang="en-US" sz="1600" dirty="0"/>
              <a:t>XML-based</a:t>
            </a:r>
          </a:p>
          <a:p>
            <a:pPr marL="1085850" lvl="2" indent="-285750">
              <a:buClr>
                <a:schemeClr val="accent1"/>
              </a:buClr>
              <a:buFont typeface="Arial" panose="020B0604020202020204" pitchFamily="34" charset="0"/>
              <a:buChar char="•"/>
            </a:pPr>
            <a:r>
              <a:rPr lang="en-US" sz="1600" dirty="0"/>
              <a:t>Transport-independent</a:t>
            </a:r>
          </a:p>
          <a:p>
            <a:pPr marL="1085850" lvl="2" indent="-285750">
              <a:buClr>
                <a:schemeClr val="accent1"/>
              </a:buClr>
              <a:buFont typeface="Arial" panose="020B0604020202020204" pitchFamily="34" charset="0"/>
              <a:buChar char="•"/>
            </a:pPr>
            <a:r>
              <a:rPr lang="en-US" sz="1600" dirty="0"/>
              <a:t>Formal contracts</a:t>
            </a:r>
          </a:p>
          <a:p>
            <a:pPr marL="1085850" lvl="2" indent="-285750">
              <a:buClr>
                <a:schemeClr val="accent1"/>
              </a:buClr>
              <a:buFont typeface="Arial" panose="020B0604020202020204" pitchFamily="34" charset="0"/>
              <a:buChar char="•"/>
            </a:pPr>
            <a:r>
              <a:rPr lang="en-US" sz="1600" dirty="0"/>
              <a:t>Generates proxies from a contract</a:t>
            </a:r>
            <a:endParaRPr lang="en-US" dirty="0"/>
          </a:p>
          <a:p>
            <a:pPr marL="742950" lvl="1" indent="-285750">
              <a:buClr>
                <a:schemeClr val="accent1"/>
              </a:buClr>
              <a:buFont typeface="Arial" panose="020B0604020202020204" pitchFamily="34" charset="0"/>
              <a:buChar char="•"/>
            </a:pPr>
            <a:r>
              <a:rPr lang="en-US" sz="1600" dirty="0"/>
              <a:t>Strict &amp; reliable</a:t>
            </a:r>
          </a:p>
          <a:p>
            <a:pPr marL="1085850" lvl="2" indent="-285750">
              <a:buClr>
                <a:schemeClr val="accent1"/>
              </a:buClr>
              <a:buFont typeface="Arial" panose="020B0604020202020204" pitchFamily="34" charset="0"/>
              <a:buChar char="•"/>
            </a:pPr>
            <a:r>
              <a:rPr lang="en-US" sz="1600" dirty="0">
                <a:sym typeface="Wingdings" panose="05000000000000000000" pitchFamily="2" charset="2"/>
              </a:rPr>
              <a:t> </a:t>
            </a:r>
            <a:r>
              <a:rPr lang="en-US" sz="1600" dirty="0"/>
              <a:t>Banking, airlines, </a:t>
            </a:r>
            <a:r>
              <a:rPr lang="en-US" sz="1600" dirty="0" err="1"/>
              <a:t>etc</a:t>
            </a:r>
            <a:endParaRPr lang="en-US" dirty="0"/>
          </a:p>
          <a:p>
            <a:pPr marL="742950" lvl="1" indent="-285750">
              <a:buClr>
                <a:schemeClr val="accent1"/>
              </a:buClr>
              <a:buFont typeface="Arial" panose="020B0604020202020204" pitchFamily="34" charset="0"/>
              <a:buChar char="•"/>
            </a:pPr>
            <a:r>
              <a:rPr lang="en-US" sz="1600" dirty="0"/>
              <a:t>Slow, complex</a:t>
            </a:r>
          </a:p>
        </p:txBody>
      </p:sp>
      <p:grpSp>
        <p:nvGrpSpPr>
          <p:cNvPr id="21" name="Group 20">
            <a:extLst>
              <a:ext uri="{FF2B5EF4-FFF2-40B4-BE49-F238E27FC236}">
                <a16:creationId xmlns:a16="http://schemas.microsoft.com/office/drawing/2014/main" id="{C2C5AA7B-FD8A-A0B0-8CA0-B742C9CA112D}"/>
              </a:ext>
            </a:extLst>
          </p:cNvPr>
          <p:cNvGrpSpPr/>
          <p:nvPr/>
        </p:nvGrpSpPr>
        <p:grpSpPr>
          <a:xfrm>
            <a:off x="1097280" y="1850314"/>
            <a:ext cx="2205318" cy="4402927"/>
            <a:chOff x="1097280" y="1871830"/>
            <a:chExt cx="2205318" cy="4402927"/>
          </a:xfrm>
        </p:grpSpPr>
        <p:sp>
          <p:nvSpPr>
            <p:cNvPr id="22" name="Arrow: Left-Right 21">
              <a:extLst>
                <a:ext uri="{FF2B5EF4-FFF2-40B4-BE49-F238E27FC236}">
                  <a16:creationId xmlns:a16="http://schemas.microsoft.com/office/drawing/2014/main" id="{D7F49347-0579-B5E8-B216-4414A0FF27CE}"/>
                </a:ext>
              </a:extLst>
            </p:cNvPr>
            <p:cNvSpPr/>
            <p:nvPr/>
          </p:nvSpPr>
          <p:spPr>
            <a:xfrm rot="5400000">
              <a:off x="1105711" y="3512490"/>
              <a:ext cx="2188457" cy="111245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SOAP</a:t>
              </a:r>
            </a:p>
          </p:txBody>
        </p:sp>
        <p:sp>
          <p:nvSpPr>
            <p:cNvPr id="23" name="Rectangle: Rounded Corners 22">
              <a:extLst>
                <a:ext uri="{FF2B5EF4-FFF2-40B4-BE49-F238E27FC236}">
                  <a16:creationId xmlns:a16="http://schemas.microsoft.com/office/drawing/2014/main" id="{E189632C-8639-8090-2A80-EDBF864A0C13}"/>
                </a:ext>
              </a:extLst>
            </p:cNvPr>
            <p:cNvSpPr/>
            <p:nvPr/>
          </p:nvSpPr>
          <p:spPr>
            <a:xfrm>
              <a:off x="1359367" y="2013282"/>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Client</a:t>
              </a:r>
            </a:p>
          </p:txBody>
        </p:sp>
        <p:sp>
          <p:nvSpPr>
            <p:cNvPr id="24" name="Rectangle: Rounded Corners 23">
              <a:extLst>
                <a:ext uri="{FF2B5EF4-FFF2-40B4-BE49-F238E27FC236}">
                  <a16:creationId xmlns:a16="http://schemas.microsoft.com/office/drawing/2014/main" id="{62B89127-9B64-FA5A-141C-942AE5E76ED7}"/>
                </a:ext>
              </a:extLst>
            </p:cNvPr>
            <p:cNvSpPr/>
            <p:nvPr/>
          </p:nvSpPr>
          <p:spPr>
            <a:xfrm>
              <a:off x="1359367" y="5184461"/>
              <a:ext cx="1681145" cy="948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DB Host</a:t>
              </a:r>
            </a:p>
          </p:txBody>
        </p:sp>
        <p:sp>
          <p:nvSpPr>
            <p:cNvPr id="25" name="Rectangle: Rounded Corners 24">
              <a:extLst>
                <a:ext uri="{FF2B5EF4-FFF2-40B4-BE49-F238E27FC236}">
                  <a16:creationId xmlns:a16="http://schemas.microsoft.com/office/drawing/2014/main" id="{C04B433F-5594-27C5-422F-80C7B8CF0CAE}"/>
                </a:ext>
              </a:extLst>
            </p:cNvPr>
            <p:cNvSpPr/>
            <p:nvPr/>
          </p:nvSpPr>
          <p:spPr>
            <a:xfrm>
              <a:off x="1097280" y="1871830"/>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E299A925-3F8B-27AC-B992-932C684703E1}"/>
                </a:ext>
              </a:extLst>
            </p:cNvPr>
            <p:cNvSpPr/>
            <p:nvPr/>
          </p:nvSpPr>
          <p:spPr>
            <a:xfrm>
              <a:off x="1097280" y="5043008"/>
              <a:ext cx="2205318" cy="1231749"/>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143256073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87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6EF315C-95F6-4298-ACBB-8C60CF443DFF}">
  <we:reference id="WA200010001" version="1.0.0.1" store="Omex" storeType="OMEX"/>
  <we:alternateReferences>
    <we:reference id="WA200010001" version="1.0.0.1" store="WA200010001" storeType="OMEX"/>
  </we:alternateReferences>
  <we:properties>
    <we:property name="claude.fileId" value="&quot;37d3d106-940e-4681-9c72-222962853cc7&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Retrospect</Template>
  <TotalTime>20902</TotalTime>
  <Words>1853</Words>
  <Application>Microsoft Office PowerPoint</Application>
  <PresentationFormat>Widescreen</PresentationFormat>
  <Paragraphs>341</Paragraphs>
  <Slides>19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Cascadia Mono</vt:lpstr>
      <vt:lpstr>Consolas</vt:lpstr>
      <vt:lpstr>Wingdings</vt:lpstr>
      <vt:lpstr>Retrospect</vt:lpstr>
      <vt:lpstr>APIs</vt:lpstr>
      <vt:lpstr>APIs are …</vt:lpstr>
      <vt:lpstr>In Early DOS/Windows…</vt:lpstr>
      <vt:lpstr>It Was More Like This</vt:lpstr>
      <vt:lpstr>In Single Process xecution</vt:lpstr>
      <vt:lpstr>In Single Process Execution</vt:lpstr>
      <vt:lpstr>Multiple Process Execution</vt:lpstr>
      <vt:lpstr>Cross-Computer Process Execution</vt:lpstr>
      <vt:lpstr>Computer-to-Computer Process Execution</vt:lpstr>
      <vt:lpstr>SOA: Services Over the Network</vt:lpstr>
      <vt:lpstr>Database interface</vt:lpstr>
      <vt:lpstr>REST: The Web API Standard</vt:lpstr>
      <vt:lpstr>The importance of APIs</vt:lpstr>
      <vt:lpstr>API fundamentals</vt:lpstr>
      <vt:lpstr>Appendix</vt:lpstr>
      <vt:lpstr>PowerPoint Presentation</vt:lpstr>
      <vt:lpstr>Message Queues (Cooperative Multitasking)</vt:lpstr>
      <vt:lpstr>XWindows (Unix)</vt:lpstr>
      <vt:lpstr>AJAX: Async XHR Pattern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APIs</dc:title>
  <dc:creator>Kal Rabb</dc:creator>
  <cp:lastModifiedBy>Christopher Wake</cp:lastModifiedBy>
  <cp:revision>57</cp:revision>
  <dcterms:created xsi:type="dcterms:W3CDTF">2018-11-03T17:11:40Z</dcterms:created>
  <dcterms:modified xsi:type="dcterms:W3CDTF">2026-06-27T13:42:34Z</dcterms:modified>
</cp:coreProperties>
</file>